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04" r:id="rId3"/>
    <p:sldId id="299" r:id="rId4"/>
    <p:sldId id="305" r:id="rId5"/>
    <p:sldId id="272" r:id="rId6"/>
    <p:sldId id="302" r:id="rId7"/>
    <p:sldId id="303" r:id="rId8"/>
    <p:sldId id="306" r:id="rId9"/>
    <p:sldId id="268" r:id="rId10"/>
    <p:sldId id="292" r:id="rId11"/>
    <p:sldId id="270" r:id="rId12"/>
    <p:sldId id="293" r:id="rId13"/>
    <p:sldId id="269" r:id="rId14"/>
    <p:sldId id="294" r:id="rId15"/>
    <p:sldId id="295" r:id="rId16"/>
    <p:sldId id="271" r:id="rId17"/>
    <p:sldId id="259" r:id="rId18"/>
    <p:sldId id="273" r:id="rId19"/>
    <p:sldId id="300" r:id="rId20"/>
    <p:sldId id="257" r:id="rId21"/>
    <p:sldId id="260" r:id="rId22"/>
    <p:sldId id="261" r:id="rId23"/>
    <p:sldId id="262" r:id="rId24"/>
    <p:sldId id="274" r:id="rId25"/>
    <p:sldId id="263" r:id="rId26"/>
    <p:sldId id="266" r:id="rId27"/>
    <p:sldId id="296" r:id="rId28"/>
    <p:sldId id="275" r:id="rId29"/>
    <p:sldId id="297" r:id="rId30"/>
    <p:sldId id="264" r:id="rId31"/>
    <p:sldId id="265" r:id="rId32"/>
    <p:sldId id="298" r:id="rId33"/>
    <p:sldId id="301" r:id="rId3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E3060-B27D-45DA-BB8D-EAA5956B8456}" type="datetimeFigureOut">
              <a:rPr lang="th-TH" smtClean="0"/>
              <a:t>15/12/58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B6E3F-77E7-458B-94E6-D8DC11264513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B6E3F-77E7-458B-94E6-D8DC11264513}" type="slidenum">
              <a:rPr lang="th-TH" smtClean="0"/>
              <a:t>4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th-T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th-T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th-T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1A167-3E5E-450B-B190-A4D718D87B3A}" type="datetimeFigureOut">
              <a:rPr lang="th-TH" smtClean="0"/>
              <a:pPr/>
              <a:t>15/12/58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BF981-95E4-49ED-A60E-D5ECAF50F204}" type="slidenum">
              <a:rPr lang="th-TH" smtClean="0"/>
              <a:pPr/>
              <a:t>‹#›</a:t>
            </a:fld>
            <a:endParaRPr lang="th-TH"/>
          </a:p>
        </p:txBody>
      </p:sp>
      <p:pic>
        <p:nvPicPr>
          <p:cNvPr id="8" name="Picture 7" descr="Bg3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772400" cy="2671781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Medical</a:t>
            </a:r>
            <a:b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Diagnostic / Screening</a:t>
            </a:r>
            <a:b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Test</a:t>
            </a:r>
            <a:endParaRPr lang="th-TH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Pretest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nl-BE" sz="2400" dirty="0" smtClean="0"/>
              <a:t>In a project of screening Down synd. in 40,000 women with prevalence of 1 / 1000, using the test with sensitivity of 70%, and specificity of 95%, </a:t>
            </a:r>
            <a:r>
              <a:rPr lang="nl-BE" sz="2400" dirty="0" smtClean="0">
                <a:solidFill>
                  <a:srgbClr val="FF0000"/>
                </a:solidFill>
              </a:rPr>
              <a:t>how many invasive procedures will be needed to find 1 Down fetus and how many preocedures are needed in this project?</a:t>
            </a:r>
          </a:p>
          <a:p>
            <a:pPr lvl="1">
              <a:buFont typeface="Wingdings" pitchFamily="2" charset="2"/>
              <a:buChar char="§"/>
            </a:pPr>
            <a:r>
              <a:rPr lang="nl-BE" dirty="0" smtClean="0">
                <a:solidFill>
                  <a:srgbClr val="3333FF"/>
                </a:solidFill>
              </a:rPr>
              <a:t>?? </a:t>
            </a:r>
          </a:p>
          <a:p>
            <a:pPr lvl="1">
              <a:buFont typeface="Wingdings" pitchFamily="2" charset="2"/>
              <a:buChar char="§"/>
            </a:pPr>
            <a:r>
              <a:rPr lang="nl-BE" dirty="0" smtClean="0">
                <a:solidFill>
                  <a:srgbClr val="3333FF"/>
                </a:solidFill>
              </a:rPr>
              <a:t>???? </a:t>
            </a:r>
            <a:endParaRPr lang="en-GB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Probability &amp; Odds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500174"/>
            <a:ext cx="7115196" cy="4525963"/>
          </a:xfrm>
        </p:spPr>
        <p:txBody>
          <a:bodyPr>
            <a:normAutofit fontScale="85000" lnSpcReduction="20000"/>
          </a:bodyPr>
          <a:lstStyle/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Probability 	Odds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4 / 5 		4 : 1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1 / 2 		1 : 1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1 / 5 		1 : 4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1 / 10 		1 : 9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Odds 	Probability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4 : 1		4 / 5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1 : 2 		1 / 3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1 : 5 		1 / 6</a:t>
            </a:r>
          </a:p>
          <a:p>
            <a:pPr marL="717550" indent="-14288">
              <a:spcAft>
                <a:spcPts val="1200"/>
              </a:spcAft>
              <a:buNone/>
              <a:tabLst>
                <a:tab pos="1163638" algn="l"/>
                <a:tab pos="4756150" algn="l"/>
                <a:tab pos="5200650" algn="l"/>
              </a:tabLst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	1 : 10 		1 / 11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Bayes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Theorem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43050"/>
            <a:ext cx="7858180" cy="4525963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en-US" sz="3200" b="1" dirty="0" smtClean="0">
                <a:solidFill>
                  <a:srgbClr val="FF0000"/>
                </a:solidFill>
                <a:cs typeface="Arial" pitchFamily="34" charset="0"/>
              </a:rPr>
              <a:t>PPV</a:t>
            </a:r>
            <a:r>
              <a:rPr lang="en-US" sz="3200" dirty="0" smtClean="0">
                <a:solidFill>
                  <a:srgbClr val="3333FF"/>
                </a:solidFill>
                <a:cs typeface="Arial" pitchFamily="34" charset="0"/>
              </a:rPr>
              <a:t> =</a:t>
            </a: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 </a:t>
            </a:r>
          </a:p>
          <a:p>
            <a:pPr algn="ctr">
              <a:lnSpc>
                <a:spcPct val="200000"/>
              </a:lnSpc>
              <a:buNone/>
            </a:pP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(Sensitivity x Prevalence)</a:t>
            </a:r>
          </a:p>
          <a:p>
            <a:pPr algn="ctr">
              <a:lnSpc>
                <a:spcPct val="200000"/>
              </a:lnSpc>
              <a:buNone/>
            </a:pP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(Sensitivity x Prevalence) + (1-Specificity)(1-Prevalence)</a:t>
            </a:r>
            <a:endParaRPr lang="th-TH" sz="2400" dirty="0">
              <a:solidFill>
                <a:srgbClr val="3333FF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57224" y="3571876"/>
            <a:ext cx="7286676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14414" y="5072074"/>
            <a:ext cx="708399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 x 0.002 / (0.8 x 0.002) + ((1-0.8) x (1-0.002))</a:t>
            </a:r>
          </a:p>
          <a:p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th-TH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0.007952286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0166" y="3214686"/>
            <a:ext cx="60722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Sensitivity 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: a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a+c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Specificity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d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b+d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False positive 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: b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b+d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PPV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a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a+b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NPV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d / </a:t>
            </a:r>
            <a:r>
              <a:rPr lang="en-US" b="1" dirty="0" err="1" smtClean="0">
                <a:latin typeface="CordiaUPC" pitchFamily="34" charset="-34"/>
                <a:cs typeface="CordiaUPC" pitchFamily="34" charset="-34"/>
              </a:rPr>
              <a:t>c+d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LR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: sensitivity / 1-specificity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OAPR</a:t>
            </a:r>
            <a:r>
              <a:rPr lang="en-US" b="1" dirty="0" smtClean="0">
                <a:latin typeface="CordiaUPC" pitchFamily="34" charset="-34"/>
                <a:cs typeface="CordiaUPC" pitchFamily="34" charset="-34"/>
              </a:rPr>
              <a:t>   a : b</a:t>
            </a:r>
            <a:endParaRPr lang="th-TH" b="1" dirty="0">
              <a:latin typeface="CordiaUPC" pitchFamily="34" charset="-34"/>
              <a:cs typeface="CordiaUPC" pitchFamily="34" charset="-34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</a:rPr>
                        <a:t>Test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 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3333FF"/>
                          </a:solidFill>
                          <a:latin typeface="Arial" pitchFamily="34" charset="0"/>
                        </a:rPr>
                        <a:t>Total</a:t>
                      </a:r>
                      <a:endParaRPr lang="th-TH" sz="2000" b="1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a+b+c+d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</a:rPr>
                        <a:t>Test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 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3333FF"/>
                          </a:solidFill>
                          <a:latin typeface="Arial" pitchFamily="34" charset="0"/>
                        </a:rPr>
                        <a:t>Total</a:t>
                      </a:r>
                      <a:endParaRPr lang="th-TH" sz="2000" b="1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a+b+c+d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28" y="3214686"/>
            <a:ext cx="68580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Sensitivity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จะ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ในรายที่เป็นโรค</a:t>
            </a:r>
            <a:endParaRPr lang="th-TH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Specificity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จะ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negative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ในรายที่ปกติ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False positive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จะ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ในรายปกติ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PPV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โอกาสที่จะเป็นโรคในรายที่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</a:t>
            </a:r>
            <a:endParaRPr lang="th-TH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NPV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โอกาสที่จะไม่เป็นโรคในรายที่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negative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LR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เปรียบโอกาสที่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ระหว่างรายที่เป็นโรคและรายปกติ</a:t>
            </a:r>
            <a:endParaRPr lang="en-US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OAPR</a:t>
            </a:r>
            <a:r>
              <a:rPr lang="en-US" dirty="0" smtClean="0">
                <a:solidFill>
                  <a:srgbClr val="3333FF"/>
                </a:solidFill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อัตราส่วนของจำนวนผู้เป็นโรคต่อไม่เป็นโรคเมื่อ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  <a:endParaRPr lang="th-TH" b="1" dirty="0">
              <a:latin typeface="CordiaUPC" pitchFamily="34" charset="-34"/>
              <a:cs typeface="CordiaUPC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728" y="3286124"/>
            <a:ext cx="6715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LR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เปรียบโอกาสที่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 ระหว่างรายที่เป็นโรคต่อรายปกติ</a:t>
            </a:r>
            <a:endParaRPr lang="en-US" sz="2400" b="1" dirty="0" smtClean="0">
              <a:latin typeface="CordiaUPC" pitchFamily="34" charset="-34"/>
              <a:cs typeface="CordiaUPC" pitchFamily="34" charset="-34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OAPR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: </a:t>
            </a:r>
            <a:r>
              <a:rPr lang="th-TH" sz="2400" b="1" dirty="0" smtClean="0">
                <a:latin typeface="CordiaUPC" pitchFamily="34" charset="-34"/>
                <a:cs typeface="CordiaUPC" pitchFamily="34" charset="-34"/>
              </a:rPr>
              <a:t>อัตราส่วนของจำนวนผู้เป็นโรคต่อไม่เป็นโรคเมื่อ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 test positive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Pretest Probability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Prevalence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Pretest Odds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Prevalence / 1-Prevalence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Posttest Odds (OAPR)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Pretest Odds x LR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ordiaUPC" pitchFamily="34" charset="-34"/>
                <a:cs typeface="CordiaUPC" pitchFamily="34" charset="-34"/>
              </a:rPr>
              <a:t>Posttest Probability (PPV) </a:t>
            </a:r>
            <a:r>
              <a:rPr lang="en-US" sz="2400" b="1" dirty="0" smtClean="0">
                <a:latin typeface="CordiaUPC" pitchFamily="34" charset="-34"/>
                <a:cs typeface="CordiaUPC" pitchFamily="34" charset="-34"/>
              </a:rPr>
              <a:t>: Posttest Odds / Posttest Odds +1</a:t>
            </a:r>
            <a:endParaRPr lang="th-TH" sz="2400" b="1" dirty="0">
              <a:latin typeface="CordiaUPC" pitchFamily="34" charset="-34"/>
              <a:cs typeface="CordiaUPC" pitchFamily="34" charset="-34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itchFamily="34" charset="0"/>
                        </a:rPr>
                        <a:t>Test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 Dis.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- </a:t>
                      </a:r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3333FF"/>
                          </a:solidFill>
                          <a:latin typeface="Arial" pitchFamily="34" charset="0"/>
                        </a:rPr>
                        <a:t>Total</a:t>
                      </a:r>
                      <a:endParaRPr lang="th-TH" sz="2000" b="1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a+c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b+d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3333FF"/>
                          </a:solidFill>
                          <a:latin typeface="Arial" pitchFamily="34" charset="0"/>
                          <a:cs typeface="Arial" pitchFamily="34" charset="0"/>
                        </a:rPr>
                        <a:t>a+b+c+d</a:t>
                      </a:r>
                      <a:endParaRPr lang="th-TH" sz="2000" dirty="0">
                        <a:solidFill>
                          <a:srgbClr val="3333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Bayes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Theorem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43050"/>
            <a:ext cx="785818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n-US" sz="2000" b="1" dirty="0" smtClean="0">
                <a:solidFill>
                  <a:srgbClr val="FF0000"/>
                </a:solidFill>
                <a:cs typeface="Arial" pitchFamily="34" charset="0"/>
              </a:rPr>
              <a:t>PPV</a:t>
            </a: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 =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</a:t>
            </a:r>
            <a:r>
              <a:rPr lang="en-US" sz="3200" b="1" dirty="0" smtClean="0">
                <a:latin typeface="CordiaUPC" pitchFamily="34" charset="-34"/>
                <a:cs typeface="CordiaUPC" pitchFamily="34" charset="-34"/>
              </a:rPr>
              <a:t>: Posttest Odds / Posttest Odds +1</a:t>
            </a:r>
            <a:endParaRPr lang="th-TH" sz="3200" b="1" dirty="0" smtClean="0">
              <a:latin typeface="CordiaUPC" pitchFamily="34" charset="-34"/>
              <a:cs typeface="CordiaUPC" pitchFamily="34" charset="-34"/>
            </a:endParaRPr>
          </a:p>
          <a:p>
            <a:pPr>
              <a:lnSpc>
                <a:spcPct val="200000"/>
              </a:lnSpc>
              <a:buNone/>
            </a:pP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/ 1-Prev) x (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/ 1-Spec)]</a:t>
            </a:r>
          </a:p>
          <a:p>
            <a:pPr>
              <a:lnSpc>
                <a:spcPct val="200000"/>
              </a:lnSpc>
              <a:buNone/>
            </a:pP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/ 1-Prev) x (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/ 1-Spec)] +1</a:t>
            </a:r>
          </a:p>
          <a:p>
            <a:pPr>
              <a:buNone/>
            </a:pPr>
            <a:endParaRPr lang="en-US" sz="1600" dirty="0" smtClean="0">
              <a:solidFill>
                <a:srgbClr val="3333FF"/>
              </a:solidFill>
              <a:cs typeface="Arial" pitchFamily="34" charset="0"/>
            </a:endParaRPr>
          </a:p>
          <a:p>
            <a:pPr>
              <a:lnSpc>
                <a:spcPct val="200000"/>
              </a:lnSpc>
              <a:buNone/>
            </a:pP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x 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) / (1-Prev) x (1-Spec)]</a:t>
            </a:r>
          </a:p>
          <a:p>
            <a:pPr>
              <a:lnSpc>
                <a:spcPct val="200000"/>
              </a:lnSpc>
              <a:buNone/>
            </a:pP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[(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Prev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 x </a:t>
            </a:r>
            <a:r>
              <a:rPr lang="en-US" sz="1600" dirty="0" err="1" smtClean="0">
                <a:solidFill>
                  <a:srgbClr val="3333FF"/>
                </a:solidFill>
                <a:cs typeface="Arial" pitchFamily="34" charset="0"/>
              </a:rPr>
              <a:t>Sens</a:t>
            </a:r>
            <a:r>
              <a:rPr lang="en-US" sz="1600" dirty="0" smtClean="0">
                <a:solidFill>
                  <a:srgbClr val="3333FF"/>
                </a:solidFill>
                <a:cs typeface="Arial" pitchFamily="34" charset="0"/>
              </a:rPr>
              <a:t>) / (1-Prev) x (1-Spec)] + [(1-Prev) x (1-Spec) / (1-Prev) x (1-Spec)]</a:t>
            </a:r>
          </a:p>
          <a:p>
            <a:pPr>
              <a:buNone/>
            </a:pPr>
            <a:endParaRPr lang="en-US" sz="1600" dirty="0" smtClean="0">
              <a:solidFill>
                <a:srgbClr val="3333FF"/>
              </a:solidFill>
              <a:cs typeface="Arial" pitchFamily="34" charset="0"/>
            </a:endParaRPr>
          </a:p>
          <a:p>
            <a:pPr algn="ctr">
              <a:buNone/>
            </a:pPr>
            <a:r>
              <a:rPr lang="en-US" sz="1600" b="1" dirty="0" smtClean="0">
                <a:solidFill>
                  <a:srgbClr val="FF0000"/>
                </a:solidFill>
                <a:cs typeface="Arial" pitchFamily="34" charset="0"/>
              </a:rPr>
              <a:t>(Sensitivity x Prevalence)</a:t>
            </a:r>
          </a:p>
          <a:p>
            <a:pPr algn="ctr">
              <a:buNone/>
            </a:pPr>
            <a:endParaRPr lang="en-US" sz="16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ctr">
              <a:buNone/>
            </a:pPr>
            <a:r>
              <a:rPr lang="en-US" sz="1600" b="1" dirty="0" smtClean="0">
                <a:solidFill>
                  <a:srgbClr val="FF0000"/>
                </a:solidFill>
                <a:cs typeface="Arial" pitchFamily="34" charset="0"/>
              </a:rPr>
              <a:t>(Sensitivity x Prevalence) + (1-Specificity)(1-Prevalence)</a:t>
            </a:r>
            <a:endParaRPr lang="th-TH" sz="16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1600" dirty="0" smtClean="0">
              <a:solidFill>
                <a:srgbClr val="3333FF"/>
              </a:solidFill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42910" y="2857496"/>
            <a:ext cx="328614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2910" y="4214818"/>
            <a:ext cx="7215238" cy="15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857356" y="5429264"/>
            <a:ext cx="535785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00" y="1214422"/>
          <a:ext cx="6096000" cy="18284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507916">
                <a:tc>
                  <a:txBody>
                    <a:bodyPr/>
                    <a:lstStyle/>
                    <a:p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Down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  <a:cs typeface="Arial" pitchFamily="34" charset="0"/>
                        </a:rPr>
                        <a:t>Normal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itchFamily="34" charset="0"/>
                        </a:rPr>
                        <a:t>Total</a:t>
                      </a:r>
                      <a:endParaRPr lang="th-TH" sz="24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+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31.5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hCG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-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ve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0.5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968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968.5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</a:tr>
              <a:tr h="44019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</a:rPr>
                        <a:t>Total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998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1000</a:t>
                      </a:r>
                      <a:endParaRPr lang="th-TH" sz="2000" dirty="0">
                        <a:latin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00166" y="3214686"/>
            <a:ext cx="61077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(odd of being affected, given a positive result)</a:t>
            </a: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: 20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PPV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(positive predictive value) </a:t>
            </a:r>
            <a:r>
              <a:rPr lang="en-US" sz="18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1 : 21 (~ 5%)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PPV</a:t>
            </a:r>
            <a:r>
              <a:rPr lang="en-US" sz="18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= (</a:t>
            </a:r>
            <a:r>
              <a:rPr lang="en-US" sz="1800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Sens</a:t>
            </a:r>
            <a:r>
              <a:rPr lang="en-US" sz="18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en-US" sz="1800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Prev</a:t>
            </a:r>
            <a:r>
              <a:rPr lang="en-US" sz="18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) / (</a:t>
            </a:r>
            <a:r>
              <a:rPr lang="en-US" sz="1800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Sens</a:t>
            </a:r>
            <a:r>
              <a:rPr lang="en-US" sz="18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x </a:t>
            </a:r>
            <a:r>
              <a:rPr lang="en-US" sz="1800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Prev</a:t>
            </a:r>
            <a:r>
              <a:rPr lang="en-US" sz="18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) + (1-Spec)(1-Prev)</a:t>
            </a:r>
            <a:endParaRPr lang="th-TH" sz="1800" dirty="0">
              <a:solidFill>
                <a:srgbClr val="3333FF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 1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sz="2400" dirty="0" smtClean="0">
                <a:cs typeface="Arial" pitchFamily="34" charset="0"/>
              </a:rPr>
              <a:t>1	What is the chance of a woman with a positive maternal serum </a:t>
            </a:r>
            <a:r>
              <a:rPr lang="en-US" sz="2400" dirty="0" err="1" smtClean="0">
                <a:cs typeface="Arial" pitchFamily="34" charset="0"/>
              </a:rPr>
              <a:t>hCG</a:t>
            </a:r>
            <a:r>
              <a:rPr lang="en-US" sz="2400" dirty="0" smtClean="0">
                <a:cs typeface="Arial" pitchFamily="34" charset="0"/>
              </a:rPr>
              <a:t> result having a fetus with Down syndrome? 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hCG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senstivity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75%, specificity 97%, prevalence Down 2:1000)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25%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12%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8%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5%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3%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714348" y="785794"/>
            <a:ext cx="7786742" cy="4071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3428992" y="4943315"/>
            <a:ext cx="3159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	= 1 : 20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PPV 	= 1 : 21 (~ 5%)</a:t>
            </a:r>
            <a:endParaRPr lang="th-TH" sz="2400" b="1" dirty="0">
              <a:solidFill>
                <a:srgbClr val="3333FF"/>
              </a:solidFill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71538" y="2428868"/>
            <a:ext cx="1500198" cy="12144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333FF"/>
                </a:solidFill>
              </a:rPr>
              <a:t>1000</a:t>
            </a:r>
            <a:endParaRPr lang="th-TH" dirty="0">
              <a:solidFill>
                <a:srgbClr val="3333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1802" y="1928802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 Down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3857628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998 Normal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43636" y="195732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1.5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43636" y="38861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0" name="Right Brace 39"/>
          <p:cNvSpPr/>
          <p:nvPr/>
        </p:nvSpPr>
        <p:spPr>
          <a:xfrm>
            <a:off x="6715140" y="2071678"/>
            <a:ext cx="285752" cy="2000264"/>
          </a:xfrm>
          <a:prstGeom prst="righ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TextBox 40"/>
          <p:cNvSpPr txBox="1"/>
          <p:nvPr/>
        </p:nvSpPr>
        <p:spPr>
          <a:xfrm>
            <a:off x="7072330" y="2928934"/>
            <a:ext cx="824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 : 20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2" name="Left Brace 41"/>
          <p:cNvSpPr/>
          <p:nvPr/>
        </p:nvSpPr>
        <p:spPr>
          <a:xfrm>
            <a:off x="2643174" y="2071678"/>
            <a:ext cx="285752" cy="2000264"/>
          </a:xfrm>
          <a:prstGeom prst="lef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Right Arrow 42"/>
          <p:cNvSpPr/>
          <p:nvPr/>
        </p:nvSpPr>
        <p:spPr>
          <a:xfrm>
            <a:off x="4214810" y="1714488"/>
            <a:ext cx="2000264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 75%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4572000" y="3643314"/>
            <a:ext cx="1571636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FPR 3%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5643570" y="928670"/>
            <a:ext cx="1571636" cy="928694"/>
          </a:xfrm>
          <a:prstGeom prst="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hCG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</a:t>
            </a:r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ve</a:t>
            </a:r>
            <a:endParaRPr lang="th-TH" sz="2000" dirty="0" smtClean="0">
              <a:solidFill>
                <a:srgbClr val="7030A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 2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cs typeface="Arial" pitchFamily="34" charset="0"/>
              </a:rPr>
              <a:t> 2	What is the chance of a woman with a positive maternal serum </a:t>
            </a:r>
            <a:r>
              <a:rPr lang="en-US" sz="2400" dirty="0" err="1" smtClean="0">
                <a:cs typeface="Arial" pitchFamily="34" charset="0"/>
              </a:rPr>
              <a:t>hCG</a:t>
            </a:r>
            <a:r>
              <a:rPr lang="en-US" sz="2400" dirty="0" smtClean="0">
                <a:cs typeface="Arial" pitchFamily="34" charset="0"/>
              </a:rPr>
              <a:t> result having a fetus with Down syndrome? 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hCG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senstivity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75%, specificity 97%,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prevalence Down 1:1000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) </a:t>
            </a:r>
            <a:r>
              <a:rPr lang="en-US" sz="2400" dirty="0" smtClean="0">
                <a:cs typeface="Arial" pitchFamily="34" charset="0"/>
              </a:rPr>
              <a:t>What would the answer be?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The same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Higher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Lower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714348" y="785794"/>
            <a:ext cx="7786742" cy="4071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3428992" y="4943315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	= 1 : 40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PPV 	= 1 : 41 (~ 2.5%)</a:t>
            </a:r>
            <a:endParaRPr lang="th-TH" sz="2400" b="1" dirty="0">
              <a:solidFill>
                <a:srgbClr val="3333FF"/>
              </a:solidFill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71538" y="2428868"/>
            <a:ext cx="1500198" cy="12144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333FF"/>
                </a:solidFill>
              </a:rPr>
              <a:t>1000</a:t>
            </a:r>
            <a:endParaRPr lang="th-TH" dirty="0">
              <a:solidFill>
                <a:srgbClr val="3333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1802" y="1928802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 Down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3857628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998 Normal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43636" y="195732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1.5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43636" y="38861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0" name="Right Brace 39"/>
          <p:cNvSpPr/>
          <p:nvPr/>
        </p:nvSpPr>
        <p:spPr>
          <a:xfrm>
            <a:off x="6715140" y="2071678"/>
            <a:ext cx="285752" cy="2000264"/>
          </a:xfrm>
          <a:prstGeom prst="righ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TextBox 40"/>
          <p:cNvSpPr txBox="1"/>
          <p:nvPr/>
        </p:nvSpPr>
        <p:spPr>
          <a:xfrm>
            <a:off x="7072330" y="2928934"/>
            <a:ext cx="824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 : 20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2" name="Left Brace 41"/>
          <p:cNvSpPr/>
          <p:nvPr/>
        </p:nvSpPr>
        <p:spPr>
          <a:xfrm>
            <a:off x="2643174" y="2071678"/>
            <a:ext cx="285752" cy="2000264"/>
          </a:xfrm>
          <a:prstGeom prst="lef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Right Arrow 42"/>
          <p:cNvSpPr/>
          <p:nvPr/>
        </p:nvSpPr>
        <p:spPr>
          <a:xfrm>
            <a:off x="4214810" y="1714488"/>
            <a:ext cx="2000264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 75%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4572000" y="3643314"/>
            <a:ext cx="1571636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FPR 3%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5643570" y="928670"/>
            <a:ext cx="1571636" cy="928694"/>
          </a:xfrm>
          <a:prstGeom prst="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hCG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</a:t>
            </a:r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ve</a:t>
            </a:r>
            <a:endParaRPr lang="th-TH" sz="2000" dirty="0" smtClean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86116" y="150017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3143240" y="1857364"/>
            <a:ext cx="85725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000760" y="1928802"/>
            <a:ext cx="85725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858016" y="1643050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0.75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3000364" y="3786190"/>
            <a:ext cx="85725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000364" y="3500438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999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6072198" y="3786190"/>
            <a:ext cx="714380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072198" y="357187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7358082" y="2786058"/>
            <a:ext cx="714380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358082" y="257174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40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 3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sz="2400" dirty="0" smtClean="0">
                <a:cs typeface="Arial" pitchFamily="34" charset="0"/>
              </a:rPr>
              <a:t>3	What is the chance of a woman with a positive maternal serum </a:t>
            </a:r>
            <a:r>
              <a:rPr lang="en-US" sz="2400" dirty="0" err="1" smtClean="0">
                <a:cs typeface="Arial" pitchFamily="34" charset="0"/>
              </a:rPr>
              <a:t>hCG</a:t>
            </a:r>
            <a:r>
              <a:rPr lang="en-US" sz="2400" dirty="0" smtClean="0">
                <a:cs typeface="Arial" pitchFamily="34" charset="0"/>
              </a:rPr>
              <a:t> result having a fetus with Down syndrome? 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(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hCG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senstivity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75%, specificity 97%,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prevalence Down 4:1000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) </a:t>
            </a:r>
            <a:r>
              <a:rPr lang="en-US" sz="2400" dirty="0" smtClean="0">
                <a:cs typeface="Arial" pitchFamily="34" charset="0"/>
              </a:rPr>
              <a:t>What would the answer be?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The same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Higher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Lower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714348" y="785794"/>
            <a:ext cx="7786742" cy="4071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3428992" y="4943315"/>
            <a:ext cx="33143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	= 1 : 10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PPV 	= 1 : 11 (~ 10%)</a:t>
            </a:r>
            <a:endParaRPr lang="th-TH" sz="2400" b="1" dirty="0">
              <a:solidFill>
                <a:srgbClr val="3333FF"/>
              </a:solidFill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71538" y="2428868"/>
            <a:ext cx="1500198" cy="12144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333FF"/>
                </a:solidFill>
              </a:rPr>
              <a:t>1000</a:t>
            </a:r>
            <a:endParaRPr lang="th-TH" dirty="0">
              <a:solidFill>
                <a:srgbClr val="3333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71802" y="1928802"/>
            <a:ext cx="10550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 Down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71802" y="3857628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998 Normal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43636" y="195732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1.5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43636" y="38861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0" name="Right Brace 39"/>
          <p:cNvSpPr/>
          <p:nvPr/>
        </p:nvSpPr>
        <p:spPr>
          <a:xfrm>
            <a:off x="6715140" y="2071678"/>
            <a:ext cx="285752" cy="2000264"/>
          </a:xfrm>
          <a:prstGeom prst="righ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TextBox 40"/>
          <p:cNvSpPr txBox="1"/>
          <p:nvPr/>
        </p:nvSpPr>
        <p:spPr>
          <a:xfrm>
            <a:off x="7072330" y="2928934"/>
            <a:ext cx="824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 : 20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2" name="Left Brace 41"/>
          <p:cNvSpPr/>
          <p:nvPr/>
        </p:nvSpPr>
        <p:spPr>
          <a:xfrm>
            <a:off x="2643174" y="2071678"/>
            <a:ext cx="285752" cy="2000264"/>
          </a:xfrm>
          <a:prstGeom prst="lef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Right Arrow 42"/>
          <p:cNvSpPr/>
          <p:nvPr/>
        </p:nvSpPr>
        <p:spPr>
          <a:xfrm>
            <a:off x="4214810" y="1714488"/>
            <a:ext cx="2000264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 75%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4572000" y="3643314"/>
            <a:ext cx="1571636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FPR 3%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5643570" y="928670"/>
            <a:ext cx="1571636" cy="928694"/>
          </a:xfrm>
          <a:prstGeom prst="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hCG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</a:t>
            </a:r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ve</a:t>
            </a:r>
            <a:endParaRPr lang="th-TH" sz="2000" dirty="0" smtClean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286116" y="150017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V="1">
            <a:off x="3143240" y="1857364"/>
            <a:ext cx="85725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6000760" y="1928802"/>
            <a:ext cx="85725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858016" y="1643050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V="1">
            <a:off x="3000364" y="3786190"/>
            <a:ext cx="85725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000364" y="3500438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996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6072198" y="3786190"/>
            <a:ext cx="714380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072198" y="3571876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7358082" y="2786058"/>
            <a:ext cx="714380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7358082" y="2571744"/>
            <a:ext cx="857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th-TH" sz="2000" dirty="0">
              <a:solidFill>
                <a:srgbClr val="FF0000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357158" y="785794"/>
            <a:ext cx="8501122" cy="40719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2643174" y="4943315"/>
            <a:ext cx="4100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	= 1 : 10        4 : 1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PPV 	~ 10%       4:5 (80%)</a:t>
            </a:r>
            <a:endParaRPr lang="th-TH" sz="2400" b="1" dirty="0">
              <a:solidFill>
                <a:srgbClr val="3333FF"/>
              </a:solidFill>
              <a:latin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4866" y="2428868"/>
            <a:ext cx="1285884" cy="121444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333FF"/>
                </a:solidFill>
              </a:rPr>
              <a:t>1000</a:t>
            </a:r>
            <a:endParaRPr lang="th-TH" dirty="0">
              <a:solidFill>
                <a:srgbClr val="3333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43108" y="192880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3108" y="3857628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996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14810" y="195732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14810" y="38861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0" name="Right Brace 39"/>
          <p:cNvSpPr/>
          <p:nvPr/>
        </p:nvSpPr>
        <p:spPr>
          <a:xfrm>
            <a:off x="4643438" y="2071678"/>
            <a:ext cx="285752" cy="2000264"/>
          </a:xfrm>
          <a:prstGeom prst="righ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2" name="Left Brace 41"/>
          <p:cNvSpPr/>
          <p:nvPr/>
        </p:nvSpPr>
        <p:spPr>
          <a:xfrm>
            <a:off x="1714480" y="2071678"/>
            <a:ext cx="285752" cy="2000264"/>
          </a:xfrm>
          <a:prstGeom prst="lef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Right Arrow 42"/>
          <p:cNvSpPr/>
          <p:nvPr/>
        </p:nvSpPr>
        <p:spPr>
          <a:xfrm>
            <a:off x="2786050" y="1714488"/>
            <a:ext cx="1428760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 75%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2786050" y="3643314"/>
            <a:ext cx="1357322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FPR 3%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47" name="Down Arrow 46"/>
          <p:cNvSpPr/>
          <p:nvPr/>
        </p:nvSpPr>
        <p:spPr>
          <a:xfrm>
            <a:off x="3571868" y="928670"/>
            <a:ext cx="1571636" cy="928694"/>
          </a:xfrm>
          <a:prstGeom prst="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hCG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+</a:t>
            </a:r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ve</a:t>
            </a:r>
            <a:endParaRPr lang="th-TH" sz="2000" dirty="0" smtClean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85918" y="1357298"/>
            <a:ext cx="841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Down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85918" y="4286256"/>
            <a:ext cx="1071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Normal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29" name="Left Brace 28"/>
          <p:cNvSpPr/>
          <p:nvPr/>
        </p:nvSpPr>
        <p:spPr>
          <a:xfrm>
            <a:off x="5072066" y="2071678"/>
            <a:ext cx="285752" cy="2000264"/>
          </a:xfrm>
          <a:prstGeom prst="lef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TextBox 29"/>
          <p:cNvSpPr txBox="1"/>
          <p:nvPr/>
        </p:nvSpPr>
        <p:spPr>
          <a:xfrm>
            <a:off x="5429256" y="195732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57818" y="38861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42914" y="1957320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0.8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33678" y="3886146"/>
            <a:ext cx="5405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0.2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34" name="Right Brace 33"/>
          <p:cNvSpPr/>
          <p:nvPr/>
        </p:nvSpPr>
        <p:spPr>
          <a:xfrm>
            <a:off x="7742980" y="2071678"/>
            <a:ext cx="285752" cy="2000264"/>
          </a:xfrm>
          <a:prstGeom prst="rightBrace">
            <a:avLst/>
          </a:prstGeom>
          <a:ln w="1905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" name="Right Arrow 36"/>
          <p:cNvSpPr/>
          <p:nvPr/>
        </p:nvSpPr>
        <p:spPr>
          <a:xfrm>
            <a:off x="5857884" y="1714488"/>
            <a:ext cx="1428760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 80%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8" name="Right Arrow 37"/>
          <p:cNvSpPr/>
          <p:nvPr/>
        </p:nvSpPr>
        <p:spPr>
          <a:xfrm>
            <a:off x="5857884" y="3643314"/>
            <a:ext cx="1357322" cy="857256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FPR 2%</a:t>
            </a:r>
            <a:endParaRPr lang="th-TH" sz="1800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6643702" y="928670"/>
            <a:ext cx="1571636" cy="928694"/>
          </a:xfrm>
          <a:prstGeom prst="downArrow">
            <a:avLst/>
          </a:prstGeom>
          <a:solidFill>
            <a:srgbClr val="FFFF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NT +</a:t>
            </a:r>
            <a:r>
              <a:rPr lang="en-US" sz="2000" dirty="0" err="1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ve</a:t>
            </a:r>
            <a:endParaRPr lang="th-TH" sz="2000" dirty="0" smtClean="0">
              <a:solidFill>
                <a:srgbClr val="7030A0"/>
              </a:solidFill>
              <a:latin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072462" y="195732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102318" y="388614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endParaRPr lang="th-TH" sz="2000" dirty="0">
              <a:latin typeface="Arial" pitchFamily="34" charset="0"/>
            </a:endParaRPr>
          </a:p>
        </p:txBody>
      </p:sp>
      <p:sp>
        <p:nvSpPr>
          <p:cNvPr id="57" name="Right Arrow 56"/>
          <p:cNvSpPr/>
          <p:nvPr/>
        </p:nvSpPr>
        <p:spPr>
          <a:xfrm>
            <a:off x="4786314" y="5205715"/>
            <a:ext cx="428628" cy="170584"/>
          </a:xfrm>
          <a:prstGeom prst="rightArrow">
            <a:avLst>
              <a:gd name="adj1" fmla="val 50000"/>
              <a:gd name="adj2" fmla="val 9544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0" name="Right Arrow 59"/>
          <p:cNvSpPr/>
          <p:nvPr/>
        </p:nvSpPr>
        <p:spPr>
          <a:xfrm>
            <a:off x="4588022" y="5733488"/>
            <a:ext cx="428628" cy="170584"/>
          </a:xfrm>
          <a:prstGeom prst="rightArrow">
            <a:avLst>
              <a:gd name="adj1" fmla="val 50000"/>
              <a:gd name="adj2" fmla="val 95448"/>
            </a:avLst>
          </a:prstGeom>
          <a:solidFill>
            <a:srgbClr val="333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14546" y="285728"/>
            <a:ext cx="12843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50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Normal</a:t>
            </a:r>
            <a:endParaRPr lang="th-TH" sz="2400" b="1" cap="none" spc="50" dirty="0">
              <a:ln w="12700" cmpd="sng">
                <a:solidFill>
                  <a:schemeClr val="tx1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53612" y="285728"/>
            <a:ext cx="104708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Down</a:t>
            </a:r>
            <a:endParaRPr lang="th-TH" sz="2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2928934"/>
            <a:ext cx="47863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Median beta-</a:t>
            </a:r>
            <a:r>
              <a:rPr lang="en-US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hCG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= 30 IU/ml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• 15 IU/ml: 15/30 = 0.5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MoM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• 30 IU/ml: 30/30 = 1.0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MoM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• 60 IU/ml: 60/30 = 2.0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MoM</a:t>
            </a:r>
            <a:endParaRPr lang="th-TH" sz="2400" dirty="0"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0166" y="928670"/>
            <a:ext cx="5357850" cy="1214446"/>
          </a:xfrm>
          <a:prstGeom prst="rect">
            <a:avLst/>
          </a:prstGeom>
          <a:solidFill>
            <a:schemeClr val="accent6">
              <a:lumMod val="75000"/>
            </a:schemeClr>
          </a:solidFill>
          <a:ln cmpd="thickThin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Multiple of Median (</a:t>
            </a:r>
            <a:r>
              <a:rPr lang="en-US" dirty="0" err="1" smtClean="0"/>
              <a:t>MoM</a:t>
            </a:r>
            <a:r>
              <a:rPr lang="en-US" dirty="0" smtClean="0"/>
              <a:t>)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2928934"/>
            <a:ext cx="67151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 marker      : qualitative</a:t>
            </a:r>
            <a:b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		    Positive or Negative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Serum marker : quantitative   </a:t>
            </a:r>
            <a:b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		    a cut-off level to separate</a:t>
            </a:r>
            <a:b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		    Positive or Negative</a:t>
            </a:r>
            <a:endParaRPr lang="th-TH" sz="2400" dirty="0">
              <a:solidFill>
                <a:srgbClr val="3333FF"/>
              </a:solidFill>
              <a:latin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0166" y="928670"/>
            <a:ext cx="5929354" cy="1214446"/>
          </a:xfrm>
          <a:prstGeom prst="rect">
            <a:avLst/>
          </a:prstGeom>
          <a:solidFill>
            <a:srgbClr val="7030A0"/>
          </a:solidFill>
          <a:ln cmpd="thickThin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What’s different in results?? </a:t>
            </a:r>
          </a:p>
          <a:p>
            <a:pPr algn="ctr"/>
            <a:r>
              <a:rPr lang="en-US" dirty="0" smtClean="0"/>
              <a:t>US markers </a:t>
            </a:r>
            <a:r>
              <a:rPr lang="en-US" dirty="0" err="1" smtClean="0">
                <a:solidFill>
                  <a:srgbClr val="FFFF00"/>
                </a:solidFill>
              </a:rPr>
              <a:t>vs</a:t>
            </a:r>
            <a:r>
              <a:rPr lang="en-US" dirty="0" smtClean="0"/>
              <a:t> Serum markers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43702" y="2428868"/>
            <a:ext cx="13324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DR 75%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FPR 3%</a:t>
            </a:r>
            <a:endParaRPr lang="th-TH" sz="2400" dirty="0">
              <a:latin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4357686" y="3714752"/>
            <a:ext cx="2286016" cy="1357322"/>
          </a:xfrm>
          <a:prstGeom prst="straightConnector1">
            <a:avLst/>
          </a:prstGeom>
          <a:ln w="2857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5199902" y="3000372"/>
            <a:ext cx="1443800" cy="8572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43702" y="2428868"/>
            <a:ext cx="13324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DR 75%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FPR 3%</a:t>
            </a:r>
            <a:endParaRPr lang="th-TH" sz="2400" dirty="0">
              <a:latin typeface="Arial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10800000" flipV="1">
            <a:off x="4357686" y="3714752"/>
            <a:ext cx="2286016" cy="1357322"/>
          </a:xfrm>
          <a:prstGeom prst="straightConnector1">
            <a:avLst/>
          </a:prstGeom>
          <a:ln w="2857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5199902" y="3000372"/>
            <a:ext cx="1443800" cy="8572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86182" y="898704"/>
            <a:ext cx="4857784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 = LR x prevalence as an odds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= 25 x 2/1000 = 1:20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86182" y="285728"/>
            <a:ext cx="4143404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LR = DR / FPR = 75/3 =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3999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3702" y="2428868"/>
            <a:ext cx="13324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DR 65%</a:t>
            </a:r>
          </a:p>
          <a:p>
            <a:pPr>
              <a:lnSpc>
                <a:spcPct val="20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FPR 1%</a:t>
            </a:r>
            <a:endParaRPr lang="th-TH" sz="2400" dirty="0">
              <a:latin typeface="Arial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4643438" y="3842000"/>
            <a:ext cx="2071702" cy="1230073"/>
          </a:xfrm>
          <a:prstGeom prst="straightConnector1">
            <a:avLst/>
          </a:prstGeom>
          <a:ln w="28575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 flipV="1">
            <a:off x="5199902" y="3000372"/>
            <a:ext cx="1443800" cy="85725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86182" y="898704"/>
            <a:ext cx="4857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OAPR = LR x prevalence as an odds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= 65 x 2/1000 = 1:8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6182" y="285728"/>
            <a:ext cx="4143404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LR = DR / FPR = 65/1 = 65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 5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cs typeface="Arial" pitchFamily="34" charset="0"/>
              </a:rPr>
              <a:t>5	What is the test specific risk for an individual woman with an serum </a:t>
            </a:r>
            <a:r>
              <a:rPr lang="en-US" sz="2400" dirty="0" err="1" smtClean="0">
                <a:cs typeface="Arial" pitchFamily="34" charset="0"/>
              </a:rPr>
              <a:t>hCG</a:t>
            </a:r>
            <a:r>
              <a:rPr lang="en-US" sz="2400" dirty="0" smtClean="0">
                <a:cs typeface="Arial" pitchFamily="34" charset="0"/>
              </a:rPr>
              <a:t> of 2.5 </a:t>
            </a:r>
            <a:r>
              <a:rPr lang="en-US" sz="2400" dirty="0" err="1" smtClean="0">
                <a:cs typeface="Arial" pitchFamily="34" charset="0"/>
              </a:rPr>
              <a:t>MoM</a:t>
            </a:r>
            <a:r>
              <a:rPr lang="en-US" sz="2400" dirty="0" smtClean="0">
                <a:cs typeface="Arial" pitchFamily="34" charset="0"/>
              </a:rPr>
              <a:t>? </a:t>
            </a:r>
          </a:p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Based on specific graph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hCG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: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senstivity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80 %, specificity 80%, instead of 75% &amp; 97% </a:t>
            </a:r>
            <a:r>
              <a:rPr lang="en-US" sz="2400" dirty="0" err="1" smtClean="0">
                <a:solidFill>
                  <a:srgbClr val="FF0000"/>
                </a:solidFill>
                <a:cs typeface="Arial" pitchFamily="34" charset="0"/>
              </a:rPr>
              <a:t>respecitively</a:t>
            </a: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</a:p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	</a:t>
            </a:r>
            <a:r>
              <a:rPr lang="en-US" sz="2400" dirty="0" smtClean="0">
                <a:solidFill>
                  <a:srgbClr val="008000"/>
                </a:solidFill>
                <a:cs typeface="Arial" pitchFamily="34" charset="0"/>
              </a:rPr>
              <a:t>Prevalence Down 2:1000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1%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3 %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5 %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8%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sz="2000" dirty="0" smtClean="0">
                <a:solidFill>
                  <a:srgbClr val="3333FF"/>
                </a:solidFill>
                <a:cs typeface="Arial" pitchFamily="34" charset="0"/>
              </a:rPr>
              <a:t>25%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399999"/>
          </a:xfrm>
          <a:prstGeom prst="rect">
            <a:avLst/>
          </a:prstGeom>
        </p:spPr>
      </p:pic>
      <p:sp>
        <p:nvSpPr>
          <p:cNvPr id="3" name="Left Brace 2"/>
          <p:cNvSpPr/>
          <p:nvPr/>
        </p:nvSpPr>
        <p:spPr>
          <a:xfrm>
            <a:off x="6357950" y="1142984"/>
            <a:ext cx="260033" cy="2357454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Right Brace 3"/>
          <p:cNvSpPr/>
          <p:nvPr/>
        </p:nvSpPr>
        <p:spPr>
          <a:xfrm>
            <a:off x="7286644" y="2857496"/>
            <a:ext cx="214314" cy="642942"/>
          </a:xfrm>
          <a:prstGeom prst="rightBrace">
            <a:avLst/>
          </a:prstGeom>
          <a:ln w="127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5857884" y="2017746"/>
            <a:ext cx="5715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00958" y="2857496"/>
            <a:ext cx="57150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86182" y="285728"/>
            <a:ext cx="4143404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LR = 8 / 2 = 4</a:t>
            </a:r>
          </a:p>
        </p:txBody>
      </p:sp>
      <p:sp>
        <p:nvSpPr>
          <p:cNvPr id="8" name="Down Arrow 7"/>
          <p:cNvSpPr/>
          <p:nvPr/>
        </p:nvSpPr>
        <p:spPr>
          <a:xfrm>
            <a:off x="4045300" y="1643050"/>
            <a:ext cx="419750" cy="1000132"/>
          </a:xfrm>
          <a:prstGeom prst="downArrow">
            <a:avLst>
              <a:gd name="adj1" fmla="val 59942"/>
              <a:gd name="adj2" fmla="val 76229"/>
            </a:avLst>
          </a:prstGeom>
          <a:solidFill>
            <a:srgbClr val="FFFF00"/>
          </a:solidFill>
          <a:ln w="127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TextBox 8"/>
          <p:cNvSpPr txBox="1"/>
          <p:nvPr/>
        </p:nvSpPr>
        <p:spPr>
          <a:xfrm>
            <a:off x="3786182" y="898704"/>
            <a:ext cx="2214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Risk = 8/1000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 6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cs typeface="Arial" pitchFamily="34" charset="0"/>
              </a:rPr>
              <a:t>6	If a woman is told that her risk of having a Down fetus is quite ‘normal’, that is, the risk is no higher and no lower than the risk for women in general, what is her </a:t>
            </a:r>
            <a:r>
              <a:rPr lang="en-US" sz="2400" dirty="0" err="1" smtClean="0">
                <a:cs typeface="Arial" pitchFamily="34" charset="0"/>
              </a:rPr>
              <a:t>hCG</a:t>
            </a:r>
            <a:r>
              <a:rPr lang="en-US" sz="2400" dirty="0" smtClean="0">
                <a:cs typeface="Arial" pitchFamily="34" charset="0"/>
              </a:rPr>
              <a:t> level?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86182" y="285728"/>
            <a:ext cx="4143404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LR = 1 / 1 =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86182" y="898704"/>
            <a:ext cx="221457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Risk = 2/1000</a:t>
            </a:r>
          </a:p>
        </p:txBody>
      </p:sp>
      <p:sp>
        <p:nvSpPr>
          <p:cNvPr id="5" name="Striped Right Arrow 4"/>
          <p:cNvSpPr/>
          <p:nvPr/>
        </p:nvSpPr>
        <p:spPr>
          <a:xfrm rot="1363582">
            <a:off x="2008484" y="4471658"/>
            <a:ext cx="1857388" cy="785818"/>
          </a:xfrm>
          <a:prstGeom prst="stripedRightArrow">
            <a:avLst>
              <a:gd name="adj1" fmla="val 59403"/>
              <a:gd name="adj2" fmla="val 57051"/>
            </a:avLst>
          </a:prstGeom>
          <a:solidFill>
            <a:srgbClr val="FFFF00"/>
          </a:solidFill>
          <a:ln w="127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3333FF"/>
                </a:solidFill>
              </a:rPr>
              <a:t>1.8 </a:t>
            </a:r>
            <a:r>
              <a:rPr lang="en-US" sz="2400" dirty="0" err="1" smtClean="0">
                <a:solidFill>
                  <a:srgbClr val="3333FF"/>
                </a:solidFill>
              </a:rPr>
              <a:t>MoM</a:t>
            </a:r>
            <a:endParaRPr lang="th-TH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00" y="729000"/>
            <a:ext cx="7877400" cy="540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86182" y="285728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LR = 1 / 10 = 0.1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6182" y="898704"/>
            <a:ext cx="3500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Risk = 2/10,000 = 1/5,000</a:t>
            </a:r>
          </a:p>
        </p:txBody>
      </p:sp>
      <p:sp>
        <p:nvSpPr>
          <p:cNvPr id="7" name="Striped Right Arrow 6"/>
          <p:cNvSpPr/>
          <p:nvPr/>
        </p:nvSpPr>
        <p:spPr>
          <a:xfrm rot="1363582">
            <a:off x="1151228" y="4471658"/>
            <a:ext cx="1857388" cy="785818"/>
          </a:xfrm>
          <a:prstGeom prst="stripedRightArrow">
            <a:avLst>
              <a:gd name="adj1" fmla="val 59403"/>
              <a:gd name="adj2" fmla="val 57051"/>
            </a:avLst>
          </a:prstGeom>
          <a:solidFill>
            <a:srgbClr val="FFFF00"/>
          </a:solidFill>
          <a:ln w="1270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3333FF"/>
                </a:solidFill>
              </a:rPr>
              <a:t>1.0 </a:t>
            </a:r>
            <a:r>
              <a:rPr lang="en-US" sz="2400" dirty="0" err="1" smtClean="0">
                <a:solidFill>
                  <a:srgbClr val="3333FF"/>
                </a:solidFill>
              </a:rPr>
              <a:t>MoM</a:t>
            </a:r>
            <a:endParaRPr lang="th-TH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Critical Indices for Screening Test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1. 	Detection Rate (sensitivity) (DR) </a:t>
            </a:r>
            <a:b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Proportion of affected individuals with positive results</a:t>
            </a:r>
          </a:p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2. 	False Positive Rate (1-specificity) (FPR) </a:t>
            </a:r>
            <a:b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Proportion of unaffected individuals with positive results</a:t>
            </a:r>
          </a:p>
          <a:p>
            <a:pPr marL="457200" indent="-457200">
              <a:spcAft>
                <a:spcPts val="1200"/>
              </a:spcAft>
              <a:buNone/>
            </a:pPr>
            <a: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  <a:t>3. 	Odds of being affected given a positive result (OAPR)</a:t>
            </a:r>
            <a:br>
              <a:rPr lang="en-US" sz="2400" dirty="0" smtClean="0">
                <a:solidFill>
                  <a:srgbClr val="FF0000"/>
                </a:solidFill>
                <a:cs typeface="Arial" pitchFamily="34" charset="0"/>
              </a:rPr>
            </a:br>
            <a:r>
              <a:rPr lang="en-US" sz="2400" dirty="0" smtClean="0">
                <a:solidFill>
                  <a:srgbClr val="3333FF"/>
                </a:solidFill>
                <a:cs typeface="Arial" pitchFamily="34" charset="0"/>
              </a:rPr>
              <a:t>True positives : False positives</a:t>
            </a:r>
            <a:endParaRPr lang="th-TH" sz="20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Question 7</a:t>
            </a:r>
            <a:endParaRPr lang="th-TH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nl-BE" sz="2400" dirty="0" smtClean="0"/>
              <a:t>In a project of screening Down synd. in 40,000 women with prevalence of 1 / 1000, using the test with sensitivity of 70%, and specificity of 95%, </a:t>
            </a:r>
            <a:r>
              <a:rPr lang="nl-BE" sz="2400" dirty="0" smtClean="0">
                <a:solidFill>
                  <a:srgbClr val="FF0000"/>
                </a:solidFill>
              </a:rPr>
              <a:t>how many invasive procedures will be needed to find 1 Down fetus and how many preocedures are needed in this project?</a:t>
            </a:r>
          </a:p>
          <a:p>
            <a:pPr lvl="1">
              <a:buFont typeface="Wingdings" pitchFamily="2" charset="2"/>
              <a:buChar char="§"/>
            </a:pPr>
            <a:r>
              <a:rPr lang="nl-BE" dirty="0" smtClean="0">
                <a:solidFill>
                  <a:srgbClr val="3333FF"/>
                </a:solidFill>
              </a:rPr>
              <a:t>71 procedures</a:t>
            </a:r>
          </a:p>
          <a:p>
            <a:pPr lvl="1">
              <a:buFont typeface="Wingdings" pitchFamily="2" charset="2"/>
              <a:buChar char="§"/>
            </a:pPr>
            <a:r>
              <a:rPr lang="nl-BE" dirty="0" smtClean="0">
                <a:solidFill>
                  <a:srgbClr val="3333FF"/>
                </a:solidFill>
              </a:rPr>
              <a:t>2000 procedures to detect 28 Down fetuses</a:t>
            </a:r>
            <a:endParaRPr lang="en-GB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1423</TotalTime>
  <Words>856</Words>
  <Application>Microsoft Office PowerPoint</Application>
  <PresentationFormat>On-screen Show (4:3)</PresentationFormat>
  <Paragraphs>253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Medical Diagnostic / Screening Test</vt:lpstr>
      <vt:lpstr>Pretest</vt:lpstr>
      <vt:lpstr>Probability &amp; Odds</vt:lpstr>
      <vt:lpstr>Bayes Theorem</vt:lpstr>
      <vt:lpstr>Slide 5</vt:lpstr>
      <vt:lpstr>Slide 6</vt:lpstr>
      <vt:lpstr>Slide 7</vt:lpstr>
      <vt:lpstr>Bayes Theorem</vt:lpstr>
      <vt:lpstr>Slide 9</vt:lpstr>
      <vt:lpstr>Question 1</vt:lpstr>
      <vt:lpstr>Slide 11</vt:lpstr>
      <vt:lpstr>Question 2</vt:lpstr>
      <vt:lpstr>Slide 13</vt:lpstr>
      <vt:lpstr>Question 3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Question 5</vt:lpstr>
      <vt:lpstr>Slide 28</vt:lpstr>
      <vt:lpstr>Question 6</vt:lpstr>
      <vt:lpstr>Slide 30</vt:lpstr>
      <vt:lpstr>Slide 31</vt:lpstr>
      <vt:lpstr>Critical Indices for Screening Test</vt:lpstr>
      <vt:lpstr>Question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teara</dc:creator>
  <cp:lastModifiedBy>teara</cp:lastModifiedBy>
  <cp:revision>121</cp:revision>
  <dcterms:created xsi:type="dcterms:W3CDTF">2013-04-06T06:25:01Z</dcterms:created>
  <dcterms:modified xsi:type="dcterms:W3CDTF">2015-12-15T12:28:52Z</dcterms:modified>
</cp:coreProperties>
</file>