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00" b="0" i="0">
                <a:solidFill>
                  <a:srgbClr val="FFFF0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00" b="0" i="0">
                <a:solidFill>
                  <a:srgbClr val="FFFF0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00" b="0" i="0">
                <a:solidFill>
                  <a:srgbClr val="FFFF0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04391" y="2623820"/>
            <a:ext cx="7743190" cy="3397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900" b="0" i="0">
                <a:solidFill>
                  <a:srgbClr val="FFFF0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6545" y="1685289"/>
            <a:ext cx="8390890" cy="1735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jpg"/><Relationship Id="rId5" Type="http://schemas.openxmlformats.org/officeDocument/2006/relationships/hyperlink" Target="https://www.google.co.th/url?sa=i&amp;rct=j&amp;q&amp;esrc=s&amp;source=images&amp;cd&amp;ved=2ahUKEwjA5oyNlqrkAhWKQo8KHRDSBNAQjRx6BAgBEAQ&amp;url=https%3A%2F%2Fwww.isuog.org%2Fuploads%2Fassets%2Fuploaded%2F99dafc92-5fef-44ad-bd55f6f3220c9a7d.pdf&amp;psig=AOvVaw3CRZcXIyWvUziWPOmmUmCR&amp;ust=1567239970962246" TargetMode="External"/><Relationship Id="rId6" Type="http://schemas.openxmlformats.org/officeDocument/2006/relationships/image" Target="../media/image19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Relationship Id="rId4" Type="http://schemas.openxmlformats.org/officeDocument/2006/relationships/image" Target="../media/image29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42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Relationship Id="rId4" Type="http://schemas.openxmlformats.org/officeDocument/2006/relationships/image" Target="../media/image49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Relationship Id="rId3" Type="http://schemas.openxmlformats.org/officeDocument/2006/relationships/image" Target="../media/image54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5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Relationship Id="rId4" Type="http://schemas.openxmlformats.org/officeDocument/2006/relationships/image" Target="../media/image58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Relationship Id="rId3" Type="http://schemas.openxmlformats.org/officeDocument/2006/relationships/hyperlink" Target="https://www.google.co.th/url?sa=i&amp;rct=j&amp;q&amp;esrc=s&amp;source=images&amp;cd&amp;ved=2ahUKEwjA5oyNlqrkAhWKQo8KHRDSBNAQjRx6BAgBEAQ&amp;url=https%3A%2F%2Fwww.isuog.org%2Fuploads%2Fassets%2Fuploaded%2F99dafc92-5fef-44ad-bd55f6f3220c9a7d.pdf&amp;psig=AOvVaw3CRZcXIyWvUziWPOmmUmCR&amp;ust=1567239970962246" TargetMode="External"/><Relationship Id="rId4" Type="http://schemas.openxmlformats.org/officeDocument/2006/relationships/image" Target="../media/image60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Relationship Id="rId4" Type="http://schemas.openxmlformats.org/officeDocument/2006/relationships/image" Target="../media/image63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png"/><Relationship Id="rId3" Type="http://schemas.openxmlformats.org/officeDocument/2006/relationships/image" Target="../media/image69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Relationship Id="rId3" Type="http://schemas.openxmlformats.org/officeDocument/2006/relationships/image" Target="../media/image71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873" cy="539496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4095749"/>
              <a:ext cx="9144000" cy="2762250"/>
            </a:xfrm>
            <a:custGeom>
              <a:avLst/>
              <a:gdLst/>
              <a:ahLst/>
              <a:cxnLst/>
              <a:rect l="l" t="t" r="r" b="b"/>
              <a:pathLst>
                <a:path w="9144000" h="2762250">
                  <a:moveTo>
                    <a:pt x="9144000" y="0"/>
                  </a:moveTo>
                  <a:lnTo>
                    <a:pt x="0" y="0"/>
                  </a:lnTo>
                  <a:lnTo>
                    <a:pt x="0" y="2762250"/>
                  </a:lnTo>
                  <a:lnTo>
                    <a:pt x="9144000" y="27622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368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385825" y="4946141"/>
            <a:ext cx="8371205" cy="18218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5990"/>
              </a:lnSpc>
              <a:spcBef>
                <a:spcPts val="100"/>
              </a:spcBef>
            </a:pPr>
            <a:r>
              <a:rPr dirty="0" sz="5400">
                <a:latin typeface="Arial Black"/>
                <a:cs typeface="Arial Black"/>
              </a:rPr>
              <a:t>Cerebellar</a:t>
            </a:r>
            <a:r>
              <a:rPr dirty="0" sz="5400" spc="5">
                <a:latin typeface="Arial Black"/>
                <a:cs typeface="Arial Black"/>
              </a:rPr>
              <a:t> </a:t>
            </a:r>
            <a:r>
              <a:rPr dirty="0" sz="5400">
                <a:latin typeface="Arial Black"/>
                <a:cs typeface="Arial Black"/>
              </a:rPr>
              <a:t>and</a:t>
            </a:r>
            <a:r>
              <a:rPr dirty="0" sz="5400" spc="5">
                <a:latin typeface="Arial Black"/>
                <a:cs typeface="Arial Black"/>
              </a:rPr>
              <a:t> </a:t>
            </a:r>
            <a:r>
              <a:rPr dirty="0" sz="5400" spc="-280">
                <a:latin typeface="Arial Black"/>
                <a:cs typeface="Arial Black"/>
              </a:rPr>
              <a:t>V</a:t>
            </a:r>
            <a:r>
              <a:rPr dirty="0" sz="5400" spc="-10">
                <a:latin typeface="Arial Black"/>
                <a:cs typeface="Arial Black"/>
              </a:rPr>
              <a:t>e</a:t>
            </a:r>
            <a:r>
              <a:rPr dirty="0" sz="5400" spc="245">
                <a:latin typeface="Arial Black"/>
                <a:cs typeface="Arial Black"/>
              </a:rPr>
              <a:t>r</a:t>
            </a:r>
            <a:r>
              <a:rPr dirty="0" sz="5400" spc="-10">
                <a:latin typeface="Arial Black"/>
                <a:cs typeface="Arial Black"/>
              </a:rPr>
              <a:t>mis</a:t>
            </a:r>
            <a:endParaRPr sz="5400">
              <a:latin typeface="Arial Black"/>
              <a:cs typeface="Arial Black"/>
            </a:endParaRPr>
          </a:p>
          <a:p>
            <a:pPr algn="ctr" marL="1905">
              <a:lnSpc>
                <a:spcPts val="8150"/>
              </a:lnSpc>
            </a:pPr>
            <a:r>
              <a:rPr dirty="0" sz="7200" spc="-10">
                <a:latin typeface="Arial Black"/>
                <a:cs typeface="Arial Black"/>
              </a:rPr>
              <a:t>malformations</a:t>
            </a:r>
            <a:endParaRPr sz="7200">
              <a:latin typeface="Arial Black"/>
              <a:cs typeface="Arial Black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550" y="274320"/>
            <a:ext cx="8763000" cy="1143000"/>
          </a:xfrm>
          <a:prstGeom prst="rect"/>
          <a:solidFill>
            <a:srgbClr val="FFFF00"/>
          </a:solidFill>
          <a:ln w="76200">
            <a:solidFill>
              <a:srgbClr val="000000"/>
            </a:solidFill>
          </a:ln>
        </p:spPr>
        <p:txBody>
          <a:bodyPr wrap="square" lIns="0" tIns="16700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315"/>
              </a:spcBef>
            </a:pP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Cerebellar</a:t>
            </a:r>
            <a:r>
              <a:rPr dirty="0" sz="4000" spc="-114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dirty="0" sz="4000" spc="-10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Vermis</a:t>
            </a:r>
            <a:r>
              <a:rPr dirty="0" sz="4000" spc="-9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malformations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98501" y="1692020"/>
            <a:ext cx="8763000" cy="4514850"/>
          </a:xfrm>
          <a:custGeom>
            <a:avLst/>
            <a:gdLst/>
            <a:ahLst/>
            <a:cxnLst/>
            <a:rect l="l" t="t" r="r" b="b"/>
            <a:pathLst>
              <a:path w="8763000" h="4514850">
                <a:moveTo>
                  <a:pt x="0" y="4514850"/>
                </a:moveTo>
                <a:lnTo>
                  <a:pt x="8763000" y="4514850"/>
                </a:lnTo>
                <a:lnTo>
                  <a:pt x="8763000" y="0"/>
                </a:lnTo>
                <a:lnTo>
                  <a:pt x="0" y="0"/>
                </a:lnTo>
                <a:lnTo>
                  <a:pt x="0" y="451485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76859" y="1659381"/>
            <a:ext cx="79292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  <a:tab pos="5726430" algn="l"/>
              </a:tabLst>
            </a:pPr>
            <a:r>
              <a:rPr dirty="0" sz="2800" b="1">
                <a:latin typeface="Calibri"/>
                <a:cs typeface="Calibri"/>
              </a:rPr>
              <a:t>Cystic</a:t>
            </a:r>
            <a:r>
              <a:rPr dirty="0" sz="2800" spc="-4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and</a:t>
            </a:r>
            <a:r>
              <a:rPr dirty="0" sz="2800" spc="-30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cyst-</a:t>
            </a:r>
            <a:r>
              <a:rPr dirty="0" sz="2800" b="1">
                <a:latin typeface="Calibri"/>
                <a:cs typeface="Calibri"/>
              </a:rPr>
              <a:t>like</a:t>
            </a:r>
            <a:r>
              <a:rPr dirty="0" sz="2800" spc="-2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Abnormalities</a:t>
            </a:r>
            <a:r>
              <a:rPr dirty="0" sz="2800" spc="-35" b="1">
                <a:latin typeface="Calibri"/>
                <a:cs typeface="Calibri"/>
              </a:rPr>
              <a:t> </a:t>
            </a:r>
            <a:r>
              <a:rPr dirty="0" sz="2800" spc="-25" b="1">
                <a:latin typeface="Calibri"/>
                <a:cs typeface="Calibri"/>
              </a:rPr>
              <a:t>of</a:t>
            </a:r>
            <a:r>
              <a:rPr dirty="0" sz="2800" b="1">
                <a:latin typeface="Calibri"/>
                <a:cs typeface="Calibri"/>
              </a:rPr>
              <a:t>	posterior</a:t>
            </a:r>
            <a:r>
              <a:rPr dirty="0" sz="2800" spc="-9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fossa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34059" y="2071446"/>
            <a:ext cx="5706110" cy="127635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Routine</a:t>
            </a:r>
            <a:r>
              <a:rPr dirty="0" sz="2800" spc="-12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fetal</a:t>
            </a:r>
            <a:r>
              <a:rPr dirty="0" sz="2800" spc="-114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sonography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35"/>
              </a:spcBef>
              <a:buFont typeface="Arial"/>
              <a:buChar char="•"/>
              <a:tabLst>
                <a:tab pos="698500" algn="l"/>
                <a:tab pos="4352290" algn="l"/>
              </a:tabLst>
            </a:pPr>
            <a:r>
              <a:rPr dirty="0" sz="2400">
                <a:latin typeface="Calibri"/>
                <a:cs typeface="Calibri"/>
              </a:rPr>
              <a:t>Normal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cisterna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magna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(AP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50">
                <a:latin typeface="Calibri"/>
                <a:cs typeface="Calibri"/>
              </a:rPr>
              <a:t>:</a:t>
            </a:r>
            <a:r>
              <a:rPr dirty="0" sz="2400">
                <a:latin typeface="Calibri"/>
                <a:cs typeface="Calibri"/>
              </a:rPr>
              <a:t>	2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- 10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mm)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-10">
                <a:latin typeface="Calibri"/>
                <a:cs typeface="Calibri"/>
              </a:rPr>
              <a:t>Ventricular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atrium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(&lt;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10</a:t>
            </a:r>
            <a:r>
              <a:rPr dirty="0" sz="2400" spc="-25">
                <a:latin typeface="Calibri"/>
                <a:cs typeface="Calibri"/>
              </a:rPr>
              <a:t> mm)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76859" y="3879164"/>
            <a:ext cx="7928609" cy="1669414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b="1">
                <a:latin typeface="Calibri"/>
                <a:cs typeface="Calibri"/>
              </a:rPr>
              <a:t>Antenatal</a:t>
            </a:r>
            <a:r>
              <a:rPr dirty="0" sz="2800" spc="-12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studies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3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Difﬁcult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to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extremely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difﬁcult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evaluation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Extremely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cautious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making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diagnosis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Combine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US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MRI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consistent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with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postnatal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Dx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90%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560819" y="2368295"/>
            <a:ext cx="2160270" cy="923925"/>
          </a:xfrm>
          <a:prstGeom prst="rect">
            <a:avLst/>
          </a:prstGeom>
          <a:ln w="38100">
            <a:solidFill>
              <a:srgbClr val="000000"/>
            </a:solidFill>
          </a:ln>
        </p:spPr>
        <p:txBody>
          <a:bodyPr wrap="square" lIns="0" tIns="31750" rIns="0" bIns="0" rtlCol="0" vert="horz">
            <a:spAutoFit/>
          </a:bodyPr>
          <a:lstStyle/>
          <a:p>
            <a:pPr marL="548640" marR="129539">
              <a:lnSpc>
                <a:spcPct val="100000"/>
              </a:lnSpc>
              <a:spcBef>
                <a:spcPts val="250"/>
              </a:spcBef>
            </a:pPr>
            <a:r>
              <a:rPr dirty="0" sz="1800">
                <a:latin typeface="Calibri"/>
                <a:cs typeface="Calibri"/>
              </a:rPr>
              <a:t>High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negative </a:t>
            </a:r>
            <a:r>
              <a:rPr dirty="0" sz="1800">
                <a:latin typeface="Calibri"/>
                <a:cs typeface="Calibri"/>
              </a:rPr>
              <a:t>predictive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value </a:t>
            </a:r>
            <a:r>
              <a:rPr dirty="0" sz="1800">
                <a:latin typeface="Calibri"/>
                <a:cs typeface="Calibri"/>
              </a:rPr>
              <a:t>(P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&lt;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0.005%)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78790" y="6256528"/>
            <a:ext cx="838580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ngsana New"/>
                <a:cs typeface="Angsana New"/>
              </a:rPr>
              <a:t>Ashley J.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R.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Cerebellar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Vermis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Assessment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for Abnormal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Development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by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Ultrasonography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 Magnetic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Resonance</a:t>
            </a:r>
            <a:r>
              <a:rPr dirty="0" sz="1800" spc="-10">
                <a:latin typeface="Angsana New"/>
                <a:cs typeface="Angsana New"/>
              </a:rPr>
              <a:t> Imaging.</a:t>
            </a:r>
            <a:endParaRPr sz="1800">
              <a:latin typeface="Angsana New"/>
              <a:cs typeface="Angsana New"/>
            </a:endParaRPr>
          </a:p>
          <a:p>
            <a:pPr marL="431800">
              <a:lnSpc>
                <a:spcPct val="100000"/>
              </a:lnSpc>
            </a:pPr>
            <a:r>
              <a:rPr dirty="0" sz="1800">
                <a:latin typeface="Angsana New"/>
                <a:cs typeface="Angsana New"/>
              </a:rPr>
              <a:t>Ultrasound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Quarterly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 spc="-10">
                <a:latin typeface="Angsana New"/>
                <a:cs typeface="Angsana New"/>
              </a:rPr>
              <a:t>2007;23:211Y223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533" y="284353"/>
            <a:ext cx="7959873" cy="595788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547873" y="6487667"/>
            <a:ext cx="6129655" cy="265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00"/>
              </a:lnSpc>
            </a:pPr>
            <a:r>
              <a:rPr dirty="0" sz="1800">
                <a:latin typeface="Calibri"/>
                <a:cs typeface="Calibri"/>
              </a:rPr>
              <a:t>Callen's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Ultrasonography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Obstetrics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10">
                <a:latin typeface="Calibri"/>
                <a:cs typeface="Calibri"/>
              </a:rPr>
              <a:t> Gynecology,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6</a:t>
            </a:r>
            <a:r>
              <a:rPr dirty="0" baseline="25462" sz="1800">
                <a:latin typeface="Calibri"/>
                <a:cs typeface="Calibri"/>
              </a:rPr>
              <a:t>th</a:t>
            </a:r>
            <a:r>
              <a:rPr dirty="0" baseline="25462" sz="1800" spc="1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edition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450" y="364997"/>
            <a:ext cx="8778240" cy="1087120"/>
          </a:xfrm>
          <a:prstGeom prst="rect"/>
          <a:solidFill>
            <a:srgbClr val="92D050"/>
          </a:solidFill>
          <a:ln w="76200">
            <a:solidFill>
              <a:srgbClr val="000000"/>
            </a:solidFill>
          </a:ln>
        </p:spPr>
        <p:txBody>
          <a:bodyPr wrap="square" lIns="0" tIns="17526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380"/>
              </a:spcBef>
            </a:pP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Development</a:t>
            </a:r>
            <a:r>
              <a:rPr dirty="0" sz="4000" spc="-7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dirty="0" sz="4000" spc="-6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cerebellar</a:t>
            </a:r>
            <a:r>
              <a:rPr dirty="0" sz="4000" spc="-5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dirty="0" sz="4000" spc="-4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000000"/>
                </a:solidFill>
                <a:latin typeface="Calibri"/>
                <a:cs typeface="Calibri"/>
              </a:rPr>
              <a:t>vermis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39090" y="1953005"/>
            <a:ext cx="8629650" cy="4128135"/>
            <a:chOff x="339090" y="1953005"/>
            <a:chExt cx="8629650" cy="412813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9090" y="1953005"/>
              <a:ext cx="8610600" cy="412775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25780" y="4194810"/>
              <a:ext cx="8423910" cy="1108710"/>
            </a:xfrm>
            <a:custGeom>
              <a:avLst/>
              <a:gdLst/>
              <a:ahLst/>
              <a:cxnLst/>
              <a:rect l="l" t="t" r="r" b="b"/>
              <a:pathLst>
                <a:path w="8423910" h="1108710">
                  <a:moveTo>
                    <a:pt x="0" y="1108709"/>
                  </a:moveTo>
                  <a:lnTo>
                    <a:pt x="8423910" y="1108709"/>
                  </a:lnTo>
                  <a:lnTo>
                    <a:pt x="8423910" y="0"/>
                  </a:lnTo>
                  <a:lnTo>
                    <a:pt x="0" y="0"/>
                  </a:lnTo>
                  <a:lnTo>
                    <a:pt x="0" y="1108709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2547873" y="6487667"/>
            <a:ext cx="6129655" cy="265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00"/>
              </a:lnSpc>
            </a:pPr>
            <a:r>
              <a:rPr dirty="0" sz="1800">
                <a:latin typeface="Calibri"/>
                <a:cs typeface="Calibri"/>
              </a:rPr>
              <a:t>Callen's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Ultrasonography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Obstetrics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10">
                <a:latin typeface="Calibri"/>
                <a:cs typeface="Calibri"/>
              </a:rPr>
              <a:t> Gynecology,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6</a:t>
            </a:r>
            <a:r>
              <a:rPr dirty="0" baseline="25462" sz="1800">
                <a:latin typeface="Calibri"/>
                <a:cs typeface="Calibri"/>
              </a:rPr>
              <a:t>th</a:t>
            </a:r>
            <a:r>
              <a:rPr dirty="0" baseline="25462" sz="1800" spc="1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edition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5518" y="172212"/>
            <a:ext cx="7726533" cy="4029572"/>
          </a:xfrm>
          <a:prstGeom prst="rect">
            <a:avLst/>
          </a:prstGeom>
        </p:spPr>
      </p:pic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604926" y="4286884"/>
          <a:ext cx="7797800" cy="2015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3430"/>
                <a:gridCol w="5741035"/>
              </a:tblGrid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4014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Development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5</a:t>
                      </a:r>
                      <a:r>
                        <a:rPr dirty="0" sz="18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weeks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Starts</a:t>
                      </a:r>
                      <a:r>
                        <a:rPr dirty="0" sz="18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development as</a:t>
                      </a:r>
                      <a:r>
                        <a:rPr dirty="0" sz="1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thickening</a:t>
                      </a:r>
                      <a:r>
                        <a:rPr dirty="0" sz="1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alar</a:t>
                      </a:r>
                      <a:r>
                        <a:rPr dirty="0" sz="1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plate</a:t>
                      </a:r>
                      <a:r>
                        <a:rPr dirty="0" sz="1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of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rhombencephalon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11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0">
                          <a:latin typeface="Calibri"/>
                          <a:cs typeface="Calibri"/>
                        </a:rPr>
                        <a:t>weeks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69672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vermis</a:t>
                      </a:r>
                      <a:r>
                        <a:rPr dirty="0" sz="1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enlarges</a:t>
                      </a:r>
                      <a:r>
                        <a:rPr dirty="0" sz="1800" spc="-20">
                          <a:latin typeface="Calibri"/>
                          <a:cs typeface="Calibri"/>
                        </a:rPr>
                        <a:t> rostrally,</a:t>
                      </a:r>
                      <a:r>
                        <a:rPr dirty="0" sz="1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8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hemispheres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enlarge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laterally.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18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19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0">
                          <a:latin typeface="Calibri"/>
                          <a:cs typeface="Calibri"/>
                        </a:rPr>
                        <a:t>weeks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Fourth</a:t>
                      </a:r>
                      <a:r>
                        <a:rPr dirty="0" sz="18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ventricle</a:t>
                      </a:r>
                      <a:r>
                        <a:rPr dirty="0" sz="1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8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usually</a:t>
                      </a:r>
                      <a:r>
                        <a:rPr dirty="0" sz="18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completely</a:t>
                      </a:r>
                      <a:r>
                        <a:rPr dirty="0" sz="1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covered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826516" y="6271514"/>
            <a:ext cx="805942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6100" marR="5080" indent="-5334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ngsana New"/>
                <a:cs typeface="Angsana New"/>
              </a:rPr>
              <a:t>Ashley</a:t>
            </a:r>
            <a:r>
              <a:rPr dirty="0" sz="1600" spc="-3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J.</a:t>
            </a:r>
            <a:r>
              <a:rPr dirty="0" sz="1600" spc="-1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R.</a:t>
            </a:r>
            <a:r>
              <a:rPr dirty="0" sz="1600" spc="-3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The</a:t>
            </a:r>
            <a:r>
              <a:rPr dirty="0" sz="1600" spc="-2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Fetal</a:t>
            </a:r>
            <a:r>
              <a:rPr dirty="0" sz="1600" spc="-2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Cerebellar</a:t>
            </a:r>
            <a:r>
              <a:rPr dirty="0" sz="1600" spc="-2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Vermis</a:t>
            </a:r>
            <a:r>
              <a:rPr dirty="0" sz="1600" spc="-1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Assessment</a:t>
            </a:r>
            <a:r>
              <a:rPr dirty="0" sz="1600" spc="-1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for</a:t>
            </a:r>
            <a:r>
              <a:rPr dirty="0" sz="1600" spc="-2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Abnormal</a:t>
            </a:r>
            <a:r>
              <a:rPr dirty="0" sz="1600" spc="-2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Development</a:t>
            </a:r>
            <a:r>
              <a:rPr dirty="0" sz="1600" spc="-2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by</a:t>
            </a:r>
            <a:r>
              <a:rPr dirty="0" sz="1600" spc="-2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Ultrasonography</a:t>
            </a:r>
            <a:r>
              <a:rPr dirty="0" sz="1600" spc="-4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and</a:t>
            </a:r>
            <a:r>
              <a:rPr dirty="0" sz="1600" spc="-1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Magnetic</a:t>
            </a:r>
            <a:r>
              <a:rPr dirty="0" sz="1600" spc="-2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Resonance</a:t>
            </a:r>
            <a:r>
              <a:rPr dirty="0" sz="1600" spc="-2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Imaging.</a:t>
            </a:r>
            <a:r>
              <a:rPr dirty="0" sz="1600" spc="-30">
                <a:latin typeface="Angsana New"/>
                <a:cs typeface="Angsana New"/>
              </a:rPr>
              <a:t> </a:t>
            </a:r>
            <a:r>
              <a:rPr dirty="0" sz="1600" spc="-10">
                <a:latin typeface="Angsana New"/>
                <a:cs typeface="Angsana New"/>
              </a:rPr>
              <a:t>Ultrasound </a:t>
            </a:r>
            <a:r>
              <a:rPr dirty="0" sz="1600">
                <a:latin typeface="Angsana New"/>
                <a:cs typeface="Angsana New"/>
              </a:rPr>
              <a:t>Quarterly</a:t>
            </a:r>
            <a:r>
              <a:rPr dirty="0" sz="1600" spc="-15">
                <a:latin typeface="Angsana New"/>
                <a:cs typeface="Angsana New"/>
              </a:rPr>
              <a:t> </a:t>
            </a:r>
            <a:r>
              <a:rPr dirty="0" sz="1600" spc="-10">
                <a:latin typeface="Angsana New"/>
                <a:cs typeface="Angsana New"/>
              </a:rPr>
              <a:t>2007;23:211Y223</a:t>
            </a:r>
            <a:endParaRPr sz="16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9793" y="1539133"/>
            <a:ext cx="4531930" cy="49538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700" y="425338"/>
            <a:ext cx="8102600" cy="485891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14900" y="1462277"/>
            <a:ext cx="4080509" cy="419557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585464" y="6513576"/>
            <a:ext cx="549465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Calibri"/>
                <a:cs typeface="Calibri"/>
              </a:rPr>
              <a:t>Callen's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Ultrasonography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in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Obstetrics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and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Gynecology,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6</a:t>
            </a:r>
            <a:r>
              <a:rPr dirty="0" baseline="26455" sz="1575">
                <a:latin typeface="Calibri"/>
                <a:cs typeface="Calibri"/>
              </a:rPr>
              <a:t>th</a:t>
            </a:r>
            <a:r>
              <a:rPr dirty="0" baseline="26455" sz="1575" spc="157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edition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8395" y="274320"/>
            <a:ext cx="5791772" cy="63093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090" y="1798320"/>
            <a:ext cx="7886700" cy="269214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323850" y="123444"/>
            <a:ext cx="8496300" cy="1049655"/>
            <a:chOff x="323850" y="123444"/>
            <a:chExt cx="8496300" cy="10496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700" y="360829"/>
              <a:ext cx="8102600" cy="63082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52425" y="152019"/>
              <a:ext cx="8439150" cy="992505"/>
            </a:xfrm>
            <a:custGeom>
              <a:avLst/>
              <a:gdLst/>
              <a:ahLst/>
              <a:cxnLst/>
              <a:rect l="l" t="t" r="r" b="b"/>
              <a:pathLst>
                <a:path w="8439150" h="992505">
                  <a:moveTo>
                    <a:pt x="0" y="992123"/>
                  </a:moveTo>
                  <a:lnTo>
                    <a:pt x="8439150" y="992123"/>
                  </a:lnTo>
                  <a:lnTo>
                    <a:pt x="8439150" y="0"/>
                  </a:lnTo>
                  <a:lnTo>
                    <a:pt x="0" y="0"/>
                  </a:lnTo>
                  <a:lnTo>
                    <a:pt x="0" y="992123"/>
                  </a:lnTo>
                  <a:close/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383540" y="4520691"/>
            <a:ext cx="8337550" cy="1533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marR="886460" indent="-228600">
              <a:lnSpc>
                <a:spcPct val="100000"/>
              </a:lnSpc>
              <a:spcBef>
                <a:spcPts val="95"/>
              </a:spcBef>
              <a:buAutoNum type="alphaLcParenR"/>
              <a:tabLst>
                <a:tab pos="241300" algn="l"/>
              </a:tabLst>
            </a:pP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During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formation</a:t>
            </a:r>
            <a:r>
              <a:rPr dirty="0" sz="1100" spc="-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of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dorsal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pontine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flexure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(small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arrow)</a:t>
            </a:r>
            <a:r>
              <a:rPr dirty="0" sz="1100" spc="-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transverse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crease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(large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arrow)</a:t>
            </a:r>
            <a:r>
              <a:rPr dirty="0" sz="1100" spc="-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forms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in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roof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of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the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rhombencephalic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vesicle</a:t>
            </a:r>
            <a:r>
              <a:rPr dirty="0" sz="1100" spc="-4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</a:t>
            </a:r>
            <a:r>
              <a:rPr dirty="0" sz="1100" spc="18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400">
                <a:solidFill>
                  <a:srgbClr val="1C1D1E"/>
                </a:solidFill>
                <a:latin typeface="Segoe UI"/>
                <a:cs typeface="Segoe UI"/>
              </a:rPr>
              <a:t>)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,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dividing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it</a:t>
            </a:r>
            <a:r>
              <a:rPr dirty="0" sz="1100" spc="-4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into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anterior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(cranial)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and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posterior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(caudal)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membranous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areas.</a:t>
            </a:r>
            <a:endParaRPr sz="1100">
              <a:latin typeface="Segoe UI"/>
              <a:cs typeface="Segoe UI"/>
            </a:endParaRPr>
          </a:p>
          <a:p>
            <a:pPr marL="241300" marR="140335" indent="-228600">
              <a:lnSpc>
                <a:spcPct val="100000"/>
              </a:lnSpc>
              <a:buAutoNum type="alphaLcParenR"/>
              <a:tabLst>
                <a:tab pos="241300" algn="l"/>
              </a:tabLst>
            </a:pP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vermis</a:t>
            </a:r>
            <a:r>
              <a:rPr dirty="0" sz="1100" spc="-4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(arrowhead)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develops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from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rhombic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lip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at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superior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margin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of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anterior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membranous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area.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Choroid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plexus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develops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in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crease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(arrow).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Cavitation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starts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in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overlying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meninx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primitiva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(double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arrow)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to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form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subarachnoid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space.</a:t>
            </a:r>
            <a:endParaRPr sz="1100">
              <a:latin typeface="Segoe UI"/>
              <a:cs typeface="Segoe UI"/>
            </a:endParaRPr>
          </a:p>
          <a:p>
            <a:pPr algn="just" marL="241300" marR="210185" indent="-228600">
              <a:lnSpc>
                <a:spcPct val="100000"/>
              </a:lnSpc>
              <a:buAutoNum type="alphaLcParenR"/>
              <a:tabLst>
                <a:tab pos="241300" algn="l"/>
              </a:tabLst>
            </a:pP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As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cerebellum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grows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inferiorly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posterior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membranous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area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bulges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out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between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vermis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(large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arrow)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and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nucleus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gracilis</a:t>
            </a:r>
            <a:r>
              <a:rPr dirty="0" sz="1100" spc="-5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(small</a:t>
            </a:r>
            <a:r>
              <a:rPr dirty="0" sz="1100" spc="-5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arrow),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forming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Blake's</a:t>
            </a:r>
            <a:r>
              <a:rPr dirty="0" sz="1100" spc="-5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pouch.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5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subarachnoid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space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remains</a:t>
            </a:r>
            <a:r>
              <a:rPr dirty="0" sz="1100" spc="-4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trabeculated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by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pia‐arachnoid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septations</a:t>
            </a:r>
            <a:r>
              <a:rPr dirty="0" sz="1100" spc="-4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(double arrow).</a:t>
            </a:r>
            <a:endParaRPr sz="1100">
              <a:latin typeface="Segoe UI"/>
              <a:cs typeface="Segoe UI"/>
            </a:endParaRPr>
          </a:p>
          <a:p>
            <a:pPr algn="just" marL="241300" marR="5080" indent="-228600">
              <a:lnSpc>
                <a:spcPct val="100000"/>
              </a:lnSpc>
              <a:buAutoNum type="alphaLcParenR"/>
              <a:tabLst>
                <a:tab pos="241300" algn="l"/>
              </a:tabLst>
            </a:pP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Blake's</a:t>
            </a:r>
            <a:r>
              <a:rPr dirty="0" sz="1100" spc="-4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pouch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fenestrates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(dotted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line)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and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neck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of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Blake's</a:t>
            </a:r>
            <a:r>
              <a:rPr dirty="0" sz="1100" spc="-4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pouch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becomes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foramen</a:t>
            </a:r>
            <a:r>
              <a:rPr dirty="0" sz="1100" spc="-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of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Magendie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(dashed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line).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choroid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plexus</a:t>
            </a:r>
            <a:r>
              <a:rPr dirty="0" sz="1100" spc="-3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(arrow)</a:t>
            </a:r>
            <a:r>
              <a:rPr dirty="0" sz="1100" spc="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now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appears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to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be</a:t>
            </a:r>
            <a:r>
              <a:rPr dirty="0" sz="1100" spc="-2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in</a:t>
            </a:r>
            <a:r>
              <a:rPr dirty="0" sz="1100" spc="-3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the</a:t>
            </a:r>
            <a:r>
              <a:rPr dirty="0" sz="1100" spc="-15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>
                <a:solidFill>
                  <a:srgbClr val="1C1D1E"/>
                </a:solidFill>
                <a:latin typeface="Segoe UI"/>
                <a:cs typeface="Segoe UI"/>
              </a:rPr>
              <a:t>cisterna</a:t>
            </a:r>
            <a:r>
              <a:rPr dirty="0" sz="1100" spc="-20">
                <a:solidFill>
                  <a:srgbClr val="1C1D1E"/>
                </a:solidFill>
                <a:latin typeface="Segoe UI"/>
                <a:cs typeface="Segoe UI"/>
              </a:rPr>
              <a:t> </a:t>
            </a:r>
            <a:r>
              <a:rPr dirty="0" sz="1100" spc="-10">
                <a:solidFill>
                  <a:srgbClr val="1C1D1E"/>
                </a:solidFill>
                <a:latin typeface="Segoe UI"/>
                <a:cs typeface="Segoe UI"/>
              </a:rPr>
              <a:t>magna.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39214" y="6535928"/>
            <a:ext cx="664527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Angsana New"/>
                <a:cs typeface="Angsana New"/>
              </a:rPr>
              <a:t>ASHLEY</a:t>
            </a:r>
            <a:r>
              <a:rPr dirty="0" sz="1600" spc="-1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J.</a:t>
            </a:r>
            <a:r>
              <a:rPr dirty="0" sz="1600" spc="-2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R.</a:t>
            </a:r>
            <a:r>
              <a:rPr dirty="0" sz="1600" spc="-1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Inferior</a:t>
            </a:r>
            <a:r>
              <a:rPr dirty="0" sz="1600" spc="-4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vermian</a:t>
            </a:r>
            <a:r>
              <a:rPr dirty="0" sz="1600" spc="-1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hypoplasia</a:t>
            </a:r>
            <a:r>
              <a:rPr dirty="0" sz="1600" spc="-20">
                <a:latin typeface="Angsana New"/>
                <a:cs typeface="Angsana New"/>
              </a:rPr>
              <a:t> </a:t>
            </a:r>
            <a:r>
              <a:rPr dirty="0" sz="1600" spc="-10">
                <a:latin typeface="Angsana New"/>
                <a:cs typeface="Angsana New"/>
              </a:rPr>
              <a:t>–preconception,</a:t>
            </a:r>
            <a:r>
              <a:rPr dirty="0" sz="1600" spc="-25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misconception.</a:t>
            </a:r>
            <a:r>
              <a:rPr dirty="0" sz="1600" spc="-10">
                <a:latin typeface="Angsana New"/>
                <a:cs typeface="Angsana New"/>
              </a:rPr>
              <a:t> </a:t>
            </a:r>
            <a:r>
              <a:rPr dirty="0" sz="1600" i="1">
                <a:latin typeface="Angsana New"/>
                <a:cs typeface="Angsana New"/>
              </a:rPr>
              <a:t>Ultrasound</a:t>
            </a:r>
            <a:r>
              <a:rPr dirty="0" sz="1600" spc="-40" i="1">
                <a:latin typeface="Angsana New"/>
                <a:cs typeface="Angsana New"/>
              </a:rPr>
              <a:t> </a:t>
            </a:r>
            <a:r>
              <a:rPr dirty="0" sz="1600" i="1">
                <a:latin typeface="Angsana New"/>
                <a:cs typeface="Angsana New"/>
              </a:rPr>
              <a:t>Obstet</a:t>
            </a:r>
            <a:r>
              <a:rPr dirty="0" sz="1600" spc="-30" i="1">
                <a:latin typeface="Angsana New"/>
                <a:cs typeface="Angsana New"/>
              </a:rPr>
              <a:t> </a:t>
            </a:r>
            <a:r>
              <a:rPr dirty="0" sz="1600" i="1">
                <a:latin typeface="Angsana New"/>
                <a:cs typeface="Angsana New"/>
              </a:rPr>
              <a:t>Gynecol </a:t>
            </a:r>
            <a:r>
              <a:rPr dirty="0" sz="1600">
                <a:latin typeface="Angsana New"/>
                <a:cs typeface="Angsana New"/>
              </a:rPr>
              <a:t>2014;</a:t>
            </a:r>
            <a:r>
              <a:rPr dirty="0" sz="1600" spc="-40">
                <a:latin typeface="Angsana New"/>
                <a:cs typeface="Angsana New"/>
              </a:rPr>
              <a:t> </a:t>
            </a:r>
            <a:r>
              <a:rPr dirty="0" sz="1600">
                <a:latin typeface="Angsana New"/>
                <a:cs typeface="Angsana New"/>
              </a:rPr>
              <a:t>43:</a:t>
            </a:r>
            <a:r>
              <a:rPr dirty="0" sz="1600" spc="-20">
                <a:latin typeface="Angsana New"/>
                <a:cs typeface="Angsana New"/>
              </a:rPr>
              <a:t> </a:t>
            </a:r>
            <a:r>
              <a:rPr dirty="0" sz="1600" spc="-10">
                <a:latin typeface="Angsana New"/>
                <a:cs typeface="Angsana New"/>
              </a:rPr>
              <a:t>123–136</a:t>
            </a:r>
            <a:endParaRPr sz="1600">
              <a:latin typeface="Angsana New"/>
              <a:cs typeface="Angsana New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83639" y="1270761"/>
            <a:ext cx="485838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0000"/>
                </a:solidFill>
                <a:latin typeface="Calibri"/>
                <a:cs typeface="Calibri"/>
              </a:rPr>
              <a:t>Fourth</a:t>
            </a:r>
            <a:r>
              <a:rPr dirty="0" sz="2400" spc="-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0000"/>
                </a:solidFill>
                <a:latin typeface="Calibri"/>
                <a:cs typeface="Calibri"/>
              </a:rPr>
              <a:t>ventricle–Blake</a:t>
            </a:r>
            <a:r>
              <a:rPr dirty="0" sz="2400" spc="-5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0000"/>
                </a:solidFill>
                <a:latin typeface="Calibri"/>
                <a:cs typeface="Calibri"/>
              </a:rPr>
              <a:t>pouch</a:t>
            </a:r>
            <a:r>
              <a:rPr dirty="0" sz="2400" spc="-8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0000"/>
                </a:solidFill>
                <a:latin typeface="Calibri"/>
                <a:cs typeface="Calibri"/>
              </a:rPr>
              <a:t>complex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361" y="453333"/>
            <a:ext cx="8434217" cy="3502377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610" y="5081895"/>
            <a:ext cx="3790166" cy="99698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09871" y="3825240"/>
            <a:ext cx="4640580" cy="242239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41680" y="235203"/>
            <a:ext cx="1357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11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–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12 </a:t>
            </a:r>
            <a:r>
              <a:rPr dirty="0" sz="1800" spc="-10" b="1">
                <a:latin typeface="Calibri"/>
                <a:cs typeface="Calibri"/>
              </a:rPr>
              <a:t>weeks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80161" y="6259178"/>
            <a:ext cx="8385175" cy="565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Ashley J.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R.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Cerebellar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Vermis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Assessment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for Abnormal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Development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by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Ultrasonography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 Magnetic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Resonance</a:t>
            </a:r>
            <a:r>
              <a:rPr dirty="0" sz="1800" spc="-10">
                <a:latin typeface="Angsana New"/>
                <a:cs typeface="Angsana New"/>
              </a:rPr>
              <a:t> Imaging.</a:t>
            </a:r>
            <a:endParaRPr sz="1800">
              <a:latin typeface="Angsana New"/>
              <a:cs typeface="Angsana New"/>
            </a:endParaRPr>
          </a:p>
          <a:p>
            <a:pPr marL="317500">
              <a:lnSpc>
                <a:spcPct val="100000"/>
              </a:lnSpc>
            </a:pPr>
            <a:r>
              <a:rPr dirty="0" sz="1800">
                <a:latin typeface="Angsana New"/>
                <a:cs typeface="Angsana New"/>
              </a:rPr>
              <a:t>Ultrasound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Quarterly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 spc="-10">
                <a:latin typeface="Angsana New"/>
                <a:cs typeface="Angsana New"/>
              </a:rPr>
              <a:t>2007;23:211Y223</a:t>
            </a:r>
            <a:endParaRPr sz="1800">
              <a:latin typeface="Angsana New"/>
              <a:cs typeface="Angsana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84195" y="237490"/>
            <a:ext cx="1357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13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–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14 </a:t>
            </a:r>
            <a:r>
              <a:rPr dirty="0" sz="1800" spc="-10" b="1">
                <a:latin typeface="Calibri"/>
                <a:cs typeface="Calibri"/>
              </a:rPr>
              <a:t>weeks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909311" y="235203"/>
            <a:ext cx="9074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16 </a:t>
            </a:r>
            <a:r>
              <a:rPr dirty="0" sz="1800" spc="-10" b="1">
                <a:latin typeface="Calibri"/>
                <a:cs typeface="Calibri"/>
              </a:rPr>
              <a:t>weeks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990842" y="270764"/>
            <a:ext cx="9074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18 </a:t>
            </a:r>
            <a:r>
              <a:rPr dirty="0" sz="1800" spc="-10" b="1">
                <a:latin typeface="Calibri"/>
                <a:cs typeface="Calibri"/>
              </a:rPr>
              <a:t>weeks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24790" y="388831"/>
            <a:ext cx="8694420" cy="5966460"/>
            <a:chOff x="224790" y="388831"/>
            <a:chExt cx="8694420" cy="59664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665" y="388831"/>
              <a:ext cx="8521760" cy="596624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43840" y="2103120"/>
              <a:ext cx="8656320" cy="2043430"/>
            </a:xfrm>
            <a:custGeom>
              <a:avLst/>
              <a:gdLst/>
              <a:ahLst/>
              <a:cxnLst/>
              <a:rect l="l" t="t" r="r" b="b"/>
              <a:pathLst>
                <a:path w="8656320" h="2043429">
                  <a:moveTo>
                    <a:pt x="3516630" y="297179"/>
                  </a:moveTo>
                  <a:lnTo>
                    <a:pt x="4419600" y="297179"/>
                  </a:lnTo>
                  <a:lnTo>
                    <a:pt x="4419600" y="0"/>
                  </a:lnTo>
                  <a:lnTo>
                    <a:pt x="3516630" y="0"/>
                  </a:lnTo>
                  <a:lnTo>
                    <a:pt x="3516630" y="297179"/>
                  </a:lnTo>
                  <a:close/>
                </a:path>
                <a:path w="8656320" h="2043429">
                  <a:moveTo>
                    <a:pt x="0" y="1569719"/>
                  </a:moveTo>
                  <a:lnTo>
                    <a:pt x="902969" y="1569719"/>
                  </a:lnTo>
                  <a:lnTo>
                    <a:pt x="902969" y="1272539"/>
                  </a:lnTo>
                  <a:lnTo>
                    <a:pt x="0" y="1272539"/>
                  </a:lnTo>
                  <a:lnTo>
                    <a:pt x="0" y="1569719"/>
                  </a:lnTo>
                  <a:close/>
                </a:path>
                <a:path w="8656320" h="2043429">
                  <a:moveTo>
                    <a:pt x="7753350" y="300989"/>
                  </a:moveTo>
                  <a:lnTo>
                    <a:pt x="8656320" y="300989"/>
                  </a:lnTo>
                  <a:lnTo>
                    <a:pt x="8656320" y="3810"/>
                  </a:lnTo>
                  <a:lnTo>
                    <a:pt x="7753350" y="3810"/>
                  </a:lnTo>
                  <a:lnTo>
                    <a:pt x="7753350" y="300989"/>
                  </a:lnTo>
                  <a:close/>
                </a:path>
                <a:path w="8656320" h="2043429">
                  <a:moveTo>
                    <a:pt x="4328160" y="2042921"/>
                  </a:moveTo>
                  <a:lnTo>
                    <a:pt x="5231130" y="2042921"/>
                  </a:lnTo>
                  <a:lnTo>
                    <a:pt x="5231130" y="1569720"/>
                  </a:lnTo>
                  <a:lnTo>
                    <a:pt x="4328160" y="1569720"/>
                  </a:lnTo>
                  <a:lnTo>
                    <a:pt x="4328160" y="2042921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604519" y="89916"/>
            <a:ext cx="10839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Calibri"/>
                <a:cs typeface="Calibri"/>
              </a:rPr>
              <a:t>17.5 </a:t>
            </a:r>
            <a:r>
              <a:rPr dirty="0" sz="1800" spc="-20" b="1">
                <a:latin typeface="Calibri"/>
                <a:cs typeface="Calibri"/>
              </a:rPr>
              <a:t>weeks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0161" y="6259178"/>
            <a:ext cx="8385175" cy="565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Ashley J.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R.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Cerebellar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Vermis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Assessment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for Abnormal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Development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by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Ultrasonography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 Magnetic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Resonance</a:t>
            </a:r>
            <a:r>
              <a:rPr dirty="0" sz="1800" spc="-10">
                <a:latin typeface="Angsana New"/>
                <a:cs typeface="Angsana New"/>
              </a:rPr>
              <a:t> Imaging.</a:t>
            </a:r>
            <a:endParaRPr sz="1800">
              <a:latin typeface="Angsana New"/>
              <a:cs typeface="Angsana New"/>
            </a:endParaRPr>
          </a:p>
          <a:p>
            <a:pPr marL="317500">
              <a:lnSpc>
                <a:spcPct val="100000"/>
              </a:lnSpc>
            </a:pPr>
            <a:r>
              <a:rPr dirty="0" sz="1800">
                <a:latin typeface="Angsana New"/>
                <a:cs typeface="Angsana New"/>
              </a:rPr>
              <a:t>Ultrasound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Quarterly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 spc="-10">
                <a:latin typeface="Angsana New"/>
                <a:cs typeface="Angsana New"/>
              </a:rPr>
              <a:t>2007;23:211Y223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609" y="160020"/>
            <a:ext cx="8663940" cy="1154430"/>
          </a:xfrm>
          <a:prstGeom prst="rect"/>
          <a:solidFill>
            <a:srgbClr val="9DC3E6"/>
          </a:solidFill>
          <a:ln w="76200">
            <a:solidFill>
              <a:srgbClr val="000000"/>
            </a:solidFill>
          </a:ln>
        </p:spPr>
        <p:txBody>
          <a:bodyPr wrap="square" lIns="0" tIns="17208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355"/>
              </a:spcBef>
            </a:pPr>
            <a:r>
              <a:rPr dirty="0" sz="4400" spc="-25" b="1">
                <a:solidFill>
                  <a:srgbClr val="000000"/>
                </a:solidFill>
                <a:latin typeface="Calibri"/>
                <a:cs typeface="Calibri"/>
              </a:rPr>
              <a:t>Ultrasonographic</a:t>
            </a:r>
            <a:r>
              <a:rPr dirty="0" sz="4400" spc="-13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evaluation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08990" y="1440561"/>
            <a:ext cx="8663940" cy="5097780"/>
          </a:xfrm>
          <a:custGeom>
            <a:avLst/>
            <a:gdLst/>
            <a:ahLst/>
            <a:cxnLst/>
            <a:rect l="l" t="t" r="r" b="b"/>
            <a:pathLst>
              <a:path w="8663940" h="5097780">
                <a:moveTo>
                  <a:pt x="0" y="5097780"/>
                </a:moveTo>
                <a:lnTo>
                  <a:pt x="8663940" y="5097780"/>
                </a:lnTo>
                <a:lnTo>
                  <a:pt x="8663940" y="0"/>
                </a:lnTo>
                <a:lnTo>
                  <a:pt x="0" y="0"/>
                </a:lnTo>
                <a:lnTo>
                  <a:pt x="0" y="509778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7350" y="1332940"/>
            <a:ext cx="8357870" cy="478980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b="1">
                <a:latin typeface="Calibri"/>
                <a:cs typeface="Calibri"/>
              </a:rPr>
              <a:t>Should</a:t>
            </a:r>
            <a:r>
              <a:rPr dirty="0" sz="2600" spc="-8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include</a:t>
            </a:r>
            <a:r>
              <a:rPr dirty="0" sz="2600" spc="-75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multiplanar</a:t>
            </a:r>
            <a:r>
              <a:rPr dirty="0" sz="2600" spc="-7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images</a:t>
            </a:r>
            <a:r>
              <a:rPr dirty="0" sz="2600" spc="-80" b="1">
                <a:latin typeface="Calibri"/>
                <a:cs typeface="Calibri"/>
              </a:rPr>
              <a:t> </a:t>
            </a:r>
            <a:r>
              <a:rPr dirty="0" sz="2600" b="1">
                <a:latin typeface="Calibri"/>
                <a:cs typeface="Calibri"/>
              </a:rPr>
              <a:t>of</a:t>
            </a:r>
            <a:r>
              <a:rPr dirty="0" sz="2600" spc="-90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cerebellum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3115"/>
              </a:lnSpc>
              <a:spcBef>
                <a:spcPts val="38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b="1">
                <a:latin typeface="Calibri"/>
                <a:cs typeface="Calibri"/>
              </a:rPr>
              <a:t>Axial</a:t>
            </a:r>
            <a:r>
              <a:rPr dirty="0" sz="2600" spc="-50" b="1">
                <a:latin typeface="Calibri"/>
                <a:cs typeface="Calibri"/>
              </a:rPr>
              <a:t> </a:t>
            </a:r>
            <a:r>
              <a:rPr dirty="0" sz="2600" spc="-20" b="1">
                <a:latin typeface="Calibri"/>
                <a:cs typeface="Calibri"/>
              </a:rPr>
              <a:t>plane</a:t>
            </a:r>
            <a:endParaRPr sz="2600">
              <a:latin typeface="Calibri"/>
              <a:cs typeface="Calibri"/>
            </a:endParaRPr>
          </a:p>
          <a:p>
            <a:pPr lvl="1" marL="698500" indent="-228600">
              <a:lnSpc>
                <a:spcPts val="2620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 spc="-10">
                <a:latin typeface="Calibri"/>
                <a:cs typeface="Calibri"/>
              </a:rPr>
              <a:t>Transcerebellar</a:t>
            </a:r>
            <a:r>
              <a:rPr dirty="0" sz="2200" spc="-1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diameter</a:t>
            </a:r>
            <a:endParaRPr sz="2200">
              <a:latin typeface="Calibri"/>
              <a:cs typeface="Calibri"/>
            </a:endParaRPr>
          </a:p>
          <a:p>
            <a:pPr lvl="1" marL="698500" indent="-228600">
              <a:lnSpc>
                <a:spcPts val="2615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latin typeface="Calibri"/>
                <a:cs typeface="Calibri"/>
              </a:rPr>
              <a:t>Fourth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ventricle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 spc="-20">
                <a:latin typeface="Calibri"/>
                <a:cs typeface="Calibri"/>
              </a:rPr>
              <a:t>size</a:t>
            </a:r>
            <a:endParaRPr sz="2200">
              <a:latin typeface="Calibri"/>
              <a:cs typeface="Calibri"/>
            </a:endParaRPr>
          </a:p>
          <a:p>
            <a:pPr lvl="1" marL="698500" indent="-228600">
              <a:lnSpc>
                <a:spcPts val="2630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latin typeface="Calibri"/>
                <a:cs typeface="Calibri"/>
              </a:rPr>
              <a:t>Cerebellar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peduncles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thickness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ts val="3115"/>
              </a:lnSpc>
              <a:spcBef>
                <a:spcPts val="35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b="1">
                <a:latin typeface="Calibri"/>
                <a:cs typeface="Calibri"/>
              </a:rPr>
              <a:t>Coronal</a:t>
            </a:r>
            <a:r>
              <a:rPr dirty="0" sz="2600" spc="-110" b="1">
                <a:latin typeface="Calibri"/>
                <a:cs typeface="Calibri"/>
              </a:rPr>
              <a:t> </a:t>
            </a:r>
            <a:r>
              <a:rPr dirty="0" sz="2600" spc="-10" b="1">
                <a:latin typeface="Calibri"/>
                <a:cs typeface="Calibri"/>
              </a:rPr>
              <a:t>plane</a:t>
            </a:r>
            <a:endParaRPr sz="2600">
              <a:latin typeface="Calibri"/>
              <a:cs typeface="Calibri"/>
            </a:endParaRPr>
          </a:p>
          <a:p>
            <a:pPr lvl="1" marL="698500" indent="-228600">
              <a:lnSpc>
                <a:spcPts val="2635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latin typeface="Calibri"/>
                <a:cs typeface="Calibri"/>
              </a:rPr>
              <a:t>Enables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differentiation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between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cerebellar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hemispheres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&amp;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vermis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ts val="3115"/>
              </a:lnSpc>
              <a:spcBef>
                <a:spcPts val="36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spc="-10" b="1">
                <a:solidFill>
                  <a:srgbClr val="FF0000"/>
                </a:solidFill>
                <a:latin typeface="Calibri"/>
                <a:cs typeface="Calibri"/>
              </a:rPr>
              <a:t>Midsagittal</a:t>
            </a:r>
            <a:r>
              <a:rPr dirty="0" sz="26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Calibri"/>
                <a:cs typeface="Calibri"/>
              </a:rPr>
              <a:t>plane</a:t>
            </a:r>
            <a:endParaRPr sz="2600">
              <a:latin typeface="Calibri"/>
              <a:cs typeface="Calibri"/>
            </a:endParaRPr>
          </a:p>
          <a:p>
            <a:pPr lvl="1" marL="698500" indent="-228600">
              <a:lnSpc>
                <a:spcPts val="2620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Most</a:t>
            </a:r>
            <a:r>
              <a:rPr dirty="0" sz="2200" spc="-6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important</a:t>
            </a:r>
            <a:r>
              <a:rPr dirty="0" sz="2200" spc="-6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FF0000"/>
                </a:solidFill>
                <a:latin typeface="Calibri"/>
                <a:cs typeface="Calibri"/>
              </a:rPr>
              <a:t>plane</a:t>
            </a:r>
            <a:endParaRPr sz="2200">
              <a:latin typeface="Calibri"/>
              <a:cs typeface="Calibri"/>
            </a:endParaRPr>
          </a:p>
          <a:p>
            <a:pPr lvl="1" marL="698500" indent="-228600">
              <a:lnSpc>
                <a:spcPts val="2610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Depiction</a:t>
            </a:r>
            <a:r>
              <a:rPr dirty="0" sz="2200" spc="-4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2200" spc="-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vermian</a:t>
            </a:r>
            <a:r>
              <a:rPr dirty="0" sz="2200" spc="-3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lobules,</a:t>
            </a:r>
            <a:r>
              <a:rPr dirty="0" sz="2200" spc="-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fissures</a:t>
            </a:r>
            <a:r>
              <a:rPr dirty="0" sz="2200" spc="-2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2200" spc="-2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shape</a:t>
            </a:r>
            <a:r>
              <a:rPr dirty="0" sz="2200" spc="-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2200" spc="-2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0000"/>
                </a:solidFill>
                <a:latin typeface="Calibri"/>
                <a:cs typeface="Calibri"/>
              </a:rPr>
              <a:t>fastigium</a:t>
            </a:r>
            <a:endParaRPr sz="2200">
              <a:latin typeface="Calibri"/>
              <a:cs typeface="Calibri"/>
            </a:endParaRPr>
          </a:p>
          <a:p>
            <a:pPr lvl="1" marL="698500" indent="-228600">
              <a:lnSpc>
                <a:spcPts val="2615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Measurements</a:t>
            </a:r>
            <a:r>
              <a:rPr dirty="0" sz="2200" spc="-6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2200" spc="-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vermian</a:t>
            </a:r>
            <a:r>
              <a:rPr dirty="0" sz="2200" spc="-5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0000"/>
                </a:solidFill>
                <a:latin typeface="Calibri"/>
                <a:cs typeface="Calibri"/>
              </a:rPr>
              <a:t>diameter</a:t>
            </a:r>
            <a:endParaRPr sz="2200">
              <a:latin typeface="Calibri"/>
              <a:cs typeface="Calibri"/>
            </a:endParaRPr>
          </a:p>
          <a:p>
            <a:pPr lvl="1" marL="698500" indent="-228600">
              <a:lnSpc>
                <a:spcPts val="2615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Ratio</a:t>
            </a:r>
            <a:r>
              <a:rPr dirty="0" sz="2200" spc="-4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superior</a:t>
            </a:r>
            <a:r>
              <a:rPr dirty="0" sz="2200" spc="-6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2200" spc="-3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inferior</a:t>
            </a:r>
            <a:r>
              <a:rPr dirty="0" sz="2200" spc="-4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vermis</a:t>
            </a:r>
            <a:r>
              <a:rPr dirty="0" sz="2200" spc="-5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0000"/>
                </a:solidFill>
                <a:latin typeface="Calibri"/>
                <a:cs typeface="Calibri"/>
              </a:rPr>
              <a:t>ration</a:t>
            </a:r>
            <a:endParaRPr sz="2200">
              <a:latin typeface="Calibri"/>
              <a:cs typeface="Calibri"/>
            </a:endParaRPr>
          </a:p>
          <a:p>
            <a:pPr lvl="1" marL="698500" indent="-228600">
              <a:lnSpc>
                <a:spcPts val="2625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 spc="-10">
                <a:solidFill>
                  <a:srgbClr val="FF0000"/>
                </a:solidFill>
                <a:latin typeface="Calibri"/>
                <a:cs typeface="Calibri"/>
              </a:rPr>
              <a:t>Evaluation</a:t>
            </a:r>
            <a:r>
              <a:rPr dirty="0" sz="2200" spc="-6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22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size</a:t>
            </a:r>
            <a:r>
              <a:rPr dirty="0" sz="2200" spc="-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2200" spc="-3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shape</a:t>
            </a:r>
            <a:r>
              <a:rPr dirty="0" sz="2200" spc="-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2200" spc="-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pons,</a:t>
            </a:r>
            <a:r>
              <a:rPr dirty="0" sz="2200" spc="-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cisterna</a:t>
            </a:r>
            <a:r>
              <a:rPr dirty="0" sz="2200" spc="-2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magna</a:t>
            </a:r>
            <a:r>
              <a:rPr dirty="0" sz="2200" spc="-5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2200" spc="-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0000"/>
                </a:solidFill>
                <a:latin typeface="Calibri"/>
                <a:cs typeface="Calibri"/>
              </a:rPr>
              <a:t>tentorium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24964" y="6548626"/>
            <a:ext cx="648652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Gustavo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505" y="0"/>
            <a:ext cx="8012649" cy="276543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254" y="5732719"/>
            <a:ext cx="7900391" cy="71082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03420" y="2798064"/>
            <a:ext cx="3790950" cy="2798826"/>
          </a:xfrm>
          <a:prstGeom prst="rect">
            <a:avLst/>
          </a:prstGeom>
        </p:spPr>
      </p:pic>
      <p:pic>
        <p:nvPicPr>
          <p:cNvPr id="5" name="object 5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1959" y="2798064"/>
            <a:ext cx="3912870" cy="2782062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124964" y="6548626"/>
            <a:ext cx="648652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Gustavo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5769" y="273558"/>
            <a:ext cx="8172450" cy="1325880"/>
          </a:xfrm>
          <a:prstGeom prst="rect"/>
          <a:ln w="76200">
            <a:solidFill>
              <a:srgbClr val="000000"/>
            </a:solidFill>
          </a:ln>
        </p:spPr>
        <p:txBody>
          <a:bodyPr wrap="square" lIns="0" tIns="22161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745"/>
              </a:spcBef>
            </a:pPr>
            <a:r>
              <a:rPr dirty="0" sz="4800" b="1">
                <a:solidFill>
                  <a:srgbClr val="FF0000"/>
                </a:solidFill>
                <a:latin typeface="Calibri"/>
                <a:cs typeface="Calibri"/>
              </a:rPr>
              <a:t>Midsagittal</a:t>
            </a:r>
            <a:r>
              <a:rPr dirty="0" sz="4800" spc="-14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FF0000"/>
                </a:solidFill>
                <a:latin typeface="Calibri"/>
                <a:cs typeface="Calibri"/>
              </a:rPr>
              <a:t>plane</a:t>
            </a:r>
            <a:endParaRPr sz="4800">
              <a:latin typeface="Calibri"/>
              <a:cs typeface="Calibri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432" y="1873837"/>
            <a:ext cx="5450174" cy="436728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7238" y="3660435"/>
            <a:ext cx="3052566" cy="254368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48995" y="6250940"/>
            <a:ext cx="8357234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ngsana New"/>
                <a:cs typeface="Angsana New"/>
              </a:rPr>
              <a:t>VOLPE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P.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 spc="-10">
                <a:latin typeface="Angsana New"/>
                <a:cs typeface="Angsana New"/>
              </a:rPr>
              <a:t>Brainstem–vermis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25">
                <a:latin typeface="Angsana New"/>
                <a:cs typeface="Angsana New"/>
              </a:rPr>
              <a:t> </a:t>
            </a:r>
            <a:r>
              <a:rPr dirty="0" sz="1800" spc="-10">
                <a:latin typeface="Angsana New"/>
                <a:cs typeface="Angsana New"/>
              </a:rPr>
              <a:t>brainstem–tentorium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angles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allow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accurate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categorization of</a:t>
            </a:r>
            <a:r>
              <a:rPr dirty="0" sz="1800" spc="2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 upward</a:t>
            </a:r>
            <a:r>
              <a:rPr dirty="0" sz="1800" spc="3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rotation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of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cerebellar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 spc="-10">
                <a:latin typeface="Angsana New"/>
                <a:cs typeface="Angsana New"/>
              </a:rPr>
              <a:t>vermis.</a:t>
            </a:r>
            <a:endParaRPr sz="1800">
              <a:latin typeface="Angsana New"/>
              <a:cs typeface="Angsana New"/>
            </a:endParaRPr>
          </a:p>
          <a:p>
            <a:pPr marL="278765">
              <a:lnSpc>
                <a:spcPct val="100000"/>
              </a:lnSpc>
            </a:pPr>
            <a:r>
              <a:rPr dirty="0" sz="1800" i="1">
                <a:latin typeface="Angsana New"/>
                <a:cs typeface="Angsana New"/>
              </a:rPr>
              <a:t>Ultrasound Obstet</a:t>
            </a:r>
            <a:r>
              <a:rPr dirty="0" sz="1800" spc="-10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Gynecol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2012;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39: </a:t>
            </a:r>
            <a:r>
              <a:rPr dirty="0" sz="1800" spc="-10">
                <a:latin typeface="Angsana New"/>
                <a:cs typeface="Angsana New"/>
              </a:rPr>
              <a:t>632–635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329" y="227838"/>
            <a:ext cx="8515350" cy="1020444"/>
          </a:xfrm>
          <a:prstGeom prst="rect"/>
          <a:solidFill>
            <a:srgbClr val="BEBEBE"/>
          </a:solidFill>
          <a:ln w="76200">
            <a:solidFill>
              <a:srgbClr val="000000"/>
            </a:solidFill>
          </a:ln>
        </p:spPr>
        <p:txBody>
          <a:bodyPr wrap="square" lIns="0" tIns="10477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825"/>
              </a:spcBef>
            </a:pP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Fetal</a:t>
            </a:r>
            <a:r>
              <a:rPr dirty="0" sz="4400" spc="-8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magnetic</a:t>
            </a:r>
            <a:r>
              <a:rPr dirty="0" sz="4400" spc="-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resonance</a:t>
            </a:r>
            <a:r>
              <a:rPr dirty="0" sz="4400" spc="-8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imaging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54711" y="1573911"/>
            <a:ext cx="8515350" cy="2978785"/>
          </a:xfrm>
          <a:custGeom>
            <a:avLst/>
            <a:gdLst/>
            <a:ahLst/>
            <a:cxnLst/>
            <a:rect l="l" t="t" r="r" b="b"/>
            <a:pathLst>
              <a:path w="8515350" h="2978785">
                <a:moveTo>
                  <a:pt x="0" y="2978658"/>
                </a:moveTo>
                <a:lnTo>
                  <a:pt x="8515350" y="2978658"/>
                </a:lnTo>
                <a:lnTo>
                  <a:pt x="8515350" y="0"/>
                </a:lnTo>
                <a:lnTo>
                  <a:pt x="0" y="0"/>
                </a:lnTo>
                <a:lnTo>
                  <a:pt x="0" y="2978658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33069" y="1522729"/>
            <a:ext cx="8268334" cy="2928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3600" b="1">
                <a:latin typeface="Calibri"/>
                <a:cs typeface="Calibri"/>
              </a:rPr>
              <a:t>Useful</a:t>
            </a:r>
            <a:r>
              <a:rPr dirty="0" sz="3600" spc="-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</a:t>
            </a:r>
            <a:r>
              <a:rPr dirty="0" sz="3600" spc="-1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difficult</a:t>
            </a:r>
            <a:r>
              <a:rPr dirty="0" sz="3600" spc="10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cases</a:t>
            </a:r>
            <a:endParaRPr sz="36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3200">
                <a:latin typeface="Calibri"/>
                <a:cs typeface="Calibri"/>
              </a:rPr>
              <a:t>Orthogonal</a:t>
            </a:r>
            <a:r>
              <a:rPr dirty="0" sz="3200" spc="-114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views</a:t>
            </a:r>
            <a:r>
              <a:rPr dirty="0" sz="3200" spc="-12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are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more</a:t>
            </a:r>
            <a:r>
              <a:rPr dirty="0" sz="3200" spc="-13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readily</a:t>
            </a:r>
            <a:r>
              <a:rPr dirty="0" sz="3200" spc="-12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obtainable</a:t>
            </a:r>
            <a:endParaRPr sz="3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3200">
                <a:latin typeface="Calibri"/>
                <a:cs typeface="Calibri"/>
              </a:rPr>
              <a:t>Other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limitations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-8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ultrasonography</a:t>
            </a:r>
            <a:endParaRPr sz="3200">
              <a:latin typeface="Calibri"/>
              <a:cs typeface="Calibri"/>
            </a:endParaRPr>
          </a:p>
          <a:p>
            <a:pPr lvl="2" marL="1155700" indent="-22860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800">
                <a:latin typeface="Calibri"/>
                <a:cs typeface="Calibri"/>
              </a:rPr>
              <a:t>Maternal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obesity</a:t>
            </a:r>
            <a:endParaRPr sz="2800">
              <a:latin typeface="Calibri"/>
              <a:cs typeface="Calibri"/>
            </a:endParaRPr>
          </a:p>
          <a:p>
            <a:pPr lvl="2" marL="1155700" indent="-228600">
              <a:lnSpc>
                <a:spcPct val="100000"/>
              </a:lnSpc>
              <a:spcBef>
                <a:spcPts val="16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800">
                <a:latin typeface="Calibri"/>
                <a:cs typeface="Calibri"/>
              </a:rPr>
              <a:t>Fetal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skull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ossification</a:t>
            </a:r>
            <a:endParaRPr sz="2800">
              <a:latin typeface="Calibri"/>
              <a:cs typeface="Calibri"/>
            </a:endParaRPr>
          </a:p>
          <a:p>
            <a:pPr lvl="2" marL="1155700" indent="-228600">
              <a:lnSpc>
                <a:spcPct val="100000"/>
              </a:lnSpc>
              <a:spcBef>
                <a:spcPts val="17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800" spc="-10">
                <a:latin typeface="Calibri"/>
                <a:cs typeface="Calibri"/>
              </a:rPr>
              <a:t>Oligohydramnios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0348" y="4594859"/>
            <a:ext cx="8500076" cy="1736983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45363" y="6208014"/>
            <a:ext cx="838580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ngsana New"/>
                <a:cs typeface="Angsana New"/>
              </a:rPr>
              <a:t>Ashley J.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R.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Cerebellar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Vermis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Assessment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for Abnormal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Development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by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Ultrasonography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 Magnetic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Resonance</a:t>
            </a:r>
            <a:r>
              <a:rPr dirty="0" sz="1800" spc="-10">
                <a:latin typeface="Angsana New"/>
                <a:cs typeface="Angsana New"/>
              </a:rPr>
              <a:t> Imaging.</a:t>
            </a:r>
            <a:endParaRPr sz="1800">
              <a:latin typeface="Angsana New"/>
              <a:cs typeface="Angsana New"/>
            </a:endParaRPr>
          </a:p>
          <a:p>
            <a:pPr marL="241300">
              <a:lnSpc>
                <a:spcPct val="100000"/>
              </a:lnSpc>
            </a:pPr>
            <a:r>
              <a:rPr dirty="0" sz="1800">
                <a:latin typeface="Angsana New"/>
                <a:cs typeface="Angsana New"/>
              </a:rPr>
              <a:t>Ultrasound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Quarterly</a:t>
            </a:r>
            <a:r>
              <a:rPr dirty="0" sz="1800" spc="15">
                <a:latin typeface="Angsana New"/>
                <a:cs typeface="Angsana New"/>
              </a:rPr>
              <a:t> </a:t>
            </a:r>
            <a:r>
              <a:rPr dirty="0" sz="1800" spc="-10">
                <a:latin typeface="Angsana New"/>
                <a:cs typeface="Angsana New"/>
              </a:rPr>
              <a:t>2007;23:211Y223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11480" y="1234439"/>
            <a:ext cx="7886700" cy="777240"/>
          </a:xfrm>
          <a:prstGeom prst="rect">
            <a:avLst/>
          </a:prstGeom>
          <a:ln w="76200">
            <a:solidFill>
              <a:srgbClr val="FFC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160"/>
              </a:spcBef>
            </a:pPr>
            <a:r>
              <a:rPr dirty="0" sz="4000" spc="-10">
                <a:latin typeface="Calibri"/>
                <a:cs typeface="Calibri"/>
              </a:rPr>
              <a:t>Dandy-</a:t>
            </a:r>
            <a:r>
              <a:rPr dirty="0" sz="4000" spc="-20">
                <a:latin typeface="Calibri"/>
                <a:cs typeface="Calibri"/>
              </a:rPr>
              <a:t>Walker</a:t>
            </a:r>
            <a:r>
              <a:rPr dirty="0" sz="4000" spc="-155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Continuum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04622" y="2107946"/>
            <a:ext cx="7733665" cy="433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ts val="284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b="1">
                <a:latin typeface="Calibri"/>
                <a:cs typeface="Calibri"/>
              </a:rPr>
              <a:t>Normal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outcomes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or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can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be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syndromic</a:t>
            </a:r>
            <a:r>
              <a:rPr dirty="0" sz="2400" spc="-5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with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poor</a:t>
            </a:r>
            <a:r>
              <a:rPr dirty="0" sz="2400" spc="-4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outcomes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ts val="2805"/>
              </a:lnSpc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Based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on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degree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vermian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hypoplasia/dysplasia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ts val="2805"/>
              </a:lnSpc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Presence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associated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abnormalities</a:t>
            </a:r>
            <a:endParaRPr sz="2400">
              <a:latin typeface="Calibri"/>
              <a:cs typeface="Calibri"/>
            </a:endParaRPr>
          </a:p>
          <a:p>
            <a:pPr lvl="2" marL="1155700" indent="-228600">
              <a:lnSpc>
                <a:spcPts val="2840"/>
              </a:lnSpc>
              <a:buFont typeface="Arial"/>
              <a:buChar char="•"/>
              <a:tabLst>
                <a:tab pos="1155700" algn="l"/>
              </a:tabLst>
            </a:pPr>
            <a:r>
              <a:rPr dirty="0" sz="2400">
                <a:latin typeface="Calibri"/>
                <a:cs typeface="Calibri"/>
              </a:rPr>
              <a:t>Structure,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chromosome,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or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genetic</a:t>
            </a:r>
            <a:endParaRPr sz="24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buFont typeface="Arial"/>
              <a:buChar char="•"/>
            </a:pP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b="1">
                <a:latin typeface="Calibri"/>
                <a:cs typeface="Calibri"/>
              </a:rPr>
              <a:t>Blake</a:t>
            </a:r>
            <a:r>
              <a:rPr dirty="0" sz="2000" spc="-8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pouch</a:t>
            </a:r>
            <a:r>
              <a:rPr dirty="0" sz="2000" spc="-65" b="1">
                <a:latin typeface="Calibri"/>
                <a:cs typeface="Calibri"/>
              </a:rPr>
              <a:t> </a:t>
            </a:r>
            <a:r>
              <a:rPr dirty="0" sz="2000" spc="-20" b="1">
                <a:latin typeface="Calibri"/>
                <a:cs typeface="Calibri"/>
              </a:rPr>
              <a:t>cyst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b="1">
                <a:latin typeface="Calibri"/>
                <a:cs typeface="Calibri"/>
              </a:rPr>
              <a:t>Mega</a:t>
            </a:r>
            <a:r>
              <a:rPr dirty="0" sz="2000" spc="-6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cisterna</a:t>
            </a:r>
            <a:r>
              <a:rPr dirty="0" sz="2000" spc="-7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magna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20" b="1">
                <a:latin typeface="Calibri"/>
                <a:cs typeface="Calibri"/>
              </a:rPr>
              <a:t>Dandy-Walker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malformatiom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(DWM)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20" b="1">
                <a:latin typeface="Calibri"/>
                <a:cs typeface="Calibri"/>
              </a:rPr>
              <a:t>Dandy-Walker</a:t>
            </a:r>
            <a:r>
              <a:rPr dirty="0" sz="2000" spc="-2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variant(DWV)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b="1">
                <a:latin typeface="Calibri"/>
                <a:cs typeface="Calibri"/>
              </a:rPr>
              <a:t>Inferior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vermian</a:t>
            </a:r>
            <a:r>
              <a:rPr dirty="0" sz="2000" spc="-7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hypoplasia</a:t>
            </a:r>
            <a:r>
              <a:rPr dirty="0" sz="2000" spc="-8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syndromes</a:t>
            </a:r>
            <a:r>
              <a:rPr dirty="0" sz="2000" spc="-7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(IVH)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b="1">
                <a:latin typeface="Calibri"/>
                <a:cs typeface="Calibri"/>
              </a:rPr>
              <a:t>Joubert</a:t>
            </a:r>
            <a:r>
              <a:rPr dirty="0" sz="2000" spc="-9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syndrome</a:t>
            </a:r>
            <a:endParaRPr sz="20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10" b="1">
                <a:latin typeface="Calibri"/>
                <a:cs typeface="Calibri"/>
              </a:rPr>
              <a:t>Posterior</a:t>
            </a:r>
            <a:r>
              <a:rPr dirty="0" sz="2000" spc="-7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fossa</a:t>
            </a:r>
            <a:r>
              <a:rPr dirty="0" sz="2000" spc="-6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arachnoid</a:t>
            </a:r>
            <a:r>
              <a:rPr dirty="0" sz="2000" spc="-70" b="1">
                <a:latin typeface="Calibri"/>
                <a:cs typeface="Calibri"/>
              </a:rPr>
              <a:t> </a:t>
            </a:r>
            <a:r>
              <a:rPr dirty="0" sz="2000" spc="-20" b="1">
                <a:latin typeface="Calibri"/>
                <a:cs typeface="Calibri"/>
              </a:rPr>
              <a:t>cyst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9050" y="98297"/>
            <a:ext cx="9094470" cy="1003300"/>
            <a:chOff x="19050" y="98297"/>
            <a:chExt cx="9094470" cy="1003300"/>
          </a:xfrm>
        </p:grpSpPr>
        <p:sp>
          <p:nvSpPr>
            <p:cNvPr id="5" name="object 5" descr=""/>
            <p:cNvSpPr/>
            <p:nvPr/>
          </p:nvSpPr>
          <p:spPr>
            <a:xfrm>
              <a:off x="57150" y="136397"/>
              <a:ext cx="9018270" cy="927100"/>
            </a:xfrm>
            <a:custGeom>
              <a:avLst/>
              <a:gdLst/>
              <a:ahLst/>
              <a:cxnLst/>
              <a:rect l="l" t="t" r="r" b="b"/>
              <a:pathLst>
                <a:path w="9018270" h="927100">
                  <a:moveTo>
                    <a:pt x="9018270" y="0"/>
                  </a:moveTo>
                  <a:lnTo>
                    <a:pt x="0" y="0"/>
                  </a:lnTo>
                  <a:lnTo>
                    <a:pt x="0" y="926591"/>
                  </a:lnTo>
                  <a:lnTo>
                    <a:pt x="9018270" y="926591"/>
                  </a:lnTo>
                  <a:lnTo>
                    <a:pt x="901827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7150" y="136397"/>
              <a:ext cx="9018270" cy="927100"/>
            </a:xfrm>
            <a:custGeom>
              <a:avLst/>
              <a:gdLst/>
              <a:ahLst/>
              <a:cxnLst/>
              <a:rect l="l" t="t" r="r" b="b"/>
              <a:pathLst>
                <a:path w="9018270" h="927100">
                  <a:moveTo>
                    <a:pt x="0" y="926591"/>
                  </a:moveTo>
                  <a:lnTo>
                    <a:pt x="9018270" y="926591"/>
                  </a:lnTo>
                  <a:lnTo>
                    <a:pt x="9018270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76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5889" y="218693"/>
            <a:ext cx="8722360" cy="6356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Posterior</a:t>
            </a:r>
            <a:r>
              <a:rPr dirty="0" sz="4000" spc="-10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fossa</a:t>
            </a:r>
            <a:r>
              <a:rPr dirty="0" sz="4000" spc="-8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cyst</a:t>
            </a:r>
            <a:r>
              <a:rPr dirty="0" sz="4000" spc="-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or</a:t>
            </a:r>
            <a:r>
              <a:rPr dirty="0" sz="4000" spc="-8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cyst</a:t>
            </a:r>
            <a:r>
              <a:rPr dirty="0" sz="4000" spc="-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like</a:t>
            </a:r>
            <a:r>
              <a:rPr dirty="0" sz="4000" spc="-8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000000"/>
                </a:solidFill>
                <a:latin typeface="Calibri"/>
                <a:cs typeface="Calibri"/>
              </a:rPr>
              <a:t>anomalies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27838"/>
            <a:ext cx="8332470" cy="792480"/>
          </a:xfrm>
          <a:prstGeom prst="rect"/>
          <a:solidFill>
            <a:srgbClr val="8FAADC"/>
          </a:solidFill>
          <a:ln w="76200">
            <a:solidFill>
              <a:srgbClr val="000000"/>
            </a:solidFill>
          </a:ln>
        </p:spPr>
        <p:txBody>
          <a:bodyPr wrap="square" lIns="0" tIns="2794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20"/>
              </a:spcBef>
            </a:pP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Blake</a:t>
            </a:r>
            <a:r>
              <a:rPr dirty="0" sz="4000" spc="-6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pouch</a:t>
            </a:r>
            <a:r>
              <a:rPr dirty="0" sz="4000" spc="-6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20" b="1">
                <a:solidFill>
                  <a:srgbClr val="000000"/>
                </a:solidFill>
                <a:latin typeface="Calibri"/>
                <a:cs typeface="Calibri"/>
              </a:rPr>
              <a:t>cyst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23291" y="1167002"/>
            <a:ext cx="8481060" cy="2423160"/>
          </a:xfrm>
          <a:custGeom>
            <a:avLst/>
            <a:gdLst/>
            <a:ahLst/>
            <a:cxnLst/>
            <a:rect l="l" t="t" r="r" b="b"/>
            <a:pathLst>
              <a:path w="8481060" h="2423160">
                <a:moveTo>
                  <a:pt x="0" y="2423160"/>
                </a:moveTo>
                <a:lnTo>
                  <a:pt x="8481060" y="2423160"/>
                </a:lnTo>
                <a:lnTo>
                  <a:pt x="8481060" y="0"/>
                </a:lnTo>
                <a:lnTo>
                  <a:pt x="0" y="0"/>
                </a:lnTo>
                <a:lnTo>
                  <a:pt x="0" y="242316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501650" y="1059128"/>
            <a:ext cx="7597775" cy="235521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241300" algn="l"/>
                <a:tab pos="3399154" algn="l"/>
              </a:tabLst>
            </a:pPr>
            <a:r>
              <a:rPr dirty="0" sz="2600" spc="-10">
                <a:latin typeface="Calibri"/>
                <a:cs typeface="Calibri"/>
              </a:rPr>
              <a:t>Isolated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 spc="-20">
                <a:latin typeface="Calibri"/>
                <a:cs typeface="Calibri"/>
              </a:rPr>
              <a:t>persistence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 spc="-25">
                <a:latin typeface="Calibri"/>
                <a:cs typeface="Calibri"/>
              </a:rPr>
              <a:t>of</a:t>
            </a:r>
            <a:r>
              <a:rPr dirty="0" sz="2600">
                <a:latin typeface="Calibri"/>
                <a:cs typeface="Calibri"/>
              </a:rPr>
              <a:t>	Blake</a:t>
            </a:r>
            <a:r>
              <a:rPr dirty="0" sz="2600" spc="-14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pouch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>
                <a:latin typeface="Calibri"/>
                <a:cs typeface="Calibri"/>
              </a:rPr>
              <a:t>Risk</a:t>
            </a:r>
            <a:r>
              <a:rPr dirty="0" sz="2600" spc="-9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factor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for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anatomic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9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chromosomal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anomalies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3115"/>
              </a:lnSpc>
              <a:spcBef>
                <a:spcPts val="3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600" spc="-10">
                <a:latin typeface="Calibri"/>
                <a:cs typeface="Calibri"/>
              </a:rPr>
              <a:t>Finding</a:t>
            </a:r>
            <a:endParaRPr sz="2600">
              <a:latin typeface="Calibri"/>
              <a:cs typeface="Calibri"/>
            </a:endParaRPr>
          </a:p>
          <a:p>
            <a:pPr lvl="1" marL="698500" indent="-228600">
              <a:lnSpc>
                <a:spcPts val="2620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latin typeface="Calibri"/>
                <a:cs typeface="Calibri"/>
              </a:rPr>
              <a:t>Posterior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fossa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cyst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Wingdings"/>
                <a:cs typeface="Wingdings"/>
              </a:rPr>
              <a:t></a:t>
            </a:r>
            <a:r>
              <a:rPr dirty="0" sz="2200" spc="-105">
                <a:latin typeface="Times New Roman"/>
                <a:cs typeface="Times New Roman"/>
              </a:rPr>
              <a:t> </a:t>
            </a:r>
            <a:r>
              <a:rPr dirty="0" sz="2200">
                <a:latin typeface="Calibri"/>
                <a:cs typeface="Calibri"/>
              </a:rPr>
              <a:t>displaced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cerebellar</a:t>
            </a:r>
            <a:r>
              <a:rPr dirty="0" sz="2200" spc="-6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vermis</a:t>
            </a:r>
            <a:r>
              <a:rPr dirty="0" sz="2200" spc="-7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superiorly</a:t>
            </a:r>
            <a:endParaRPr sz="2200">
              <a:latin typeface="Calibri"/>
              <a:cs typeface="Calibri"/>
            </a:endParaRPr>
          </a:p>
          <a:p>
            <a:pPr lvl="1" marL="698500" indent="-228600">
              <a:lnSpc>
                <a:spcPts val="2610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latin typeface="Calibri"/>
                <a:cs typeface="Calibri"/>
              </a:rPr>
              <a:t>Intact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vermis</a:t>
            </a:r>
            <a:r>
              <a:rPr dirty="0" sz="2200" spc="-4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with</a:t>
            </a:r>
            <a:r>
              <a:rPr dirty="0" sz="2200" spc="-2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mild</a:t>
            </a:r>
            <a:r>
              <a:rPr dirty="0" sz="2200" spc="-3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rotation</a:t>
            </a:r>
            <a:r>
              <a:rPr dirty="0" sz="2200" spc="-4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(usually</a:t>
            </a:r>
            <a:r>
              <a:rPr dirty="0" sz="2200" spc="-3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&lt;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30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degrees)</a:t>
            </a:r>
            <a:endParaRPr sz="2200">
              <a:latin typeface="Calibri"/>
              <a:cs typeface="Calibri"/>
            </a:endParaRPr>
          </a:p>
          <a:p>
            <a:pPr lvl="1" marL="698500" indent="-228600">
              <a:lnSpc>
                <a:spcPts val="2625"/>
              </a:lnSpc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>
                <a:latin typeface="Calibri"/>
                <a:cs typeface="Calibri"/>
              </a:rPr>
              <a:t>Normal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sign</a:t>
            </a:r>
            <a:r>
              <a:rPr dirty="0" sz="2200" spc="-20">
                <a:latin typeface="Calibri"/>
                <a:cs typeface="Calibri"/>
              </a:rPr>
              <a:t> </a:t>
            </a:r>
            <a:r>
              <a:rPr dirty="0" sz="2200">
                <a:latin typeface="Calibri"/>
                <a:cs typeface="Calibri"/>
              </a:rPr>
              <a:t>of</a:t>
            </a:r>
            <a:r>
              <a:rPr dirty="0" sz="2200" spc="-1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cerebellar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28600" y="3736085"/>
            <a:ext cx="8229600" cy="792480"/>
          </a:xfrm>
          <a:prstGeom prst="rect">
            <a:avLst/>
          </a:prstGeom>
          <a:solidFill>
            <a:srgbClr val="DEEBF7"/>
          </a:solidFill>
          <a:ln w="76200">
            <a:solidFill>
              <a:srgbClr val="000000"/>
            </a:solidFill>
          </a:ln>
        </p:spPr>
        <p:txBody>
          <a:bodyPr wrap="square" lIns="0" tIns="2857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25"/>
              </a:spcBef>
            </a:pPr>
            <a:r>
              <a:rPr dirty="0" sz="4000" spc="-25" b="1">
                <a:latin typeface="Calibri"/>
                <a:cs typeface="Calibri"/>
              </a:rPr>
              <a:t>Mega-</a:t>
            </a:r>
            <a:r>
              <a:rPr dirty="0" sz="4000" b="1">
                <a:latin typeface="Calibri"/>
                <a:cs typeface="Calibri"/>
              </a:rPr>
              <a:t>cisterna</a:t>
            </a:r>
            <a:r>
              <a:rPr dirty="0" sz="4000" spc="-6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magna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23291" y="4675251"/>
            <a:ext cx="8481060" cy="1527810"/>
          </a:xfrm>
          <a:prstGeom prst="rect">
            <a:avLst/>
          </a:prstGeom>
          <a:ln w="5715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319405" indent="-229235">
              <a:lnSpc>
                <a:spcPts val="2795"/>
              </a:lnSpc>
              <a:buFont typeface="Arial"/>
              <a:buChar char="•"/>
              <a:tabLst>
                <a:tab pos="320040" algn="l"/>
              </a:tabLst>
            </a:pPr>
            <a:r>
              <a:rPr dirty="0" sz="2400">
                <a:latin typeface="Calibri"/>
                <a:cs typeface="Calibri"/>
              </a:rPr>
              <a:t>Cisterna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magna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&gt;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10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mm.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AP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dimeter</a:t>
            </a:r>
            <a:endParaRPr sz="2400">
              <a:latin typeface="Calibri"/>
              <a:cs typeface="Calibri"/>
            </a:endParaRPr>
          </a:p>
          <a:p>
            <a:pPr marL="319405" indent="-229235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320040" algn="l"/>
              </a:tabLst>
            </a:pPr>
            <a:r>
              <a:rPr dirty="0" sz="2400">
                <a:latin typeface="Calibri"/>
                <a:cs typeface="Calibri"/>
              </a:rPr>
              <a:t>a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variation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Blake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pouch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cyst</a:t>
            </a:r>
            <a:endParaRPr sz="2400">
              <a:latin typeface="Calibri"/>
              <a:cs typeface="Calibri"/>
            </a:endParaRPr>
          </a:p>
          <a:p>
            <a:pPr marL="319405" indent="-229235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320040" algn="l"/>
              </a:tabLst>
            </a:pPr>
            <a:r>
              <a:rPr dirty="0" sz="2400">
                <a:latin typeface="Calibri"/>
                <a:cs typeface="Calibri"/>
              </a:rPr>
              <a:t>No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result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superior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displacement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vermis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307847"/>
            <a:ext cx="8709660" cy="972819"/>
          </a:xfrm>
          <a:prstGeom prst="rect"/>
          <a:solidFill>
            <a:srgbClr val="8FAADC"/>
          </a:solidFill>
          <a:ln w="76200">
            <a:solidFill>
              <a:srgbClr val="000000"/>
            </a:solidFill>
          </a:ln>
        </p:spPr>
        <p:txBody>
          <a:bodyPr wrap="square" lIns="0" tIns="8128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640"/>
              </a:spcBef>
            </a:pP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Blake</a:t>
            </a:r>
            <a:r>
              <a:rPr dirty="0" sz="4400" spc="-14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pouch</a:t>
            </a:r>
            <a:r>
              <a:rPr dirty="0" sz="4400" spc="-14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cyst</a:t>
            </a:r>
            <a:r>
              <a:rPr dirty="0" sz="4400" spc="-13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dirty="0" sz="4400" spc="-12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45" b="1">
                <a:solidFill>
                  <a:srgbClr val="000000"/>
                </a:solidFill>
                <a:latin typeface="Calibri"/>
                <a:cs typeface="Calibri"/>
              </a:rPr>
              <a:t>mega-</a:t>
            </a: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cisterna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228981" y="1520571"/>
            <a:ext cx="8709660" cy="4949190"/>
          </a:xfrm>
          <a:custGeom>
            <a:avLst/>
            <a:gdLst/>
            <a:ahLst/>
            <a:cxnLst/>
            <a:rect l="l" t="t" r="r" b="b"/>
            <a:pathLst>
              <a:path w="8709660" h="4949190">
                <a:moveTo>
                  <a:pt x="0" y="4949190"/>
                </a:moveTo>
                <a:lnTo>
                  <a:pt x="8709660" y="4949190"/>
                </a:lnTo>
                <a:lnTo>
                  <a:pt x="8709660" y="0"/>
                </a:lnTo>
                <a:lnTo>
                  <a:pt x="0" y="0"/>
                </a:lnTo>
                <a:lnTo>
                  <a:pt x="0" y="494919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07340" y="1403654"/>
            <a:ext cx="7696200" cy="439166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Two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most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common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Clinical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similarities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when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isolated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50%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all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cystic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anomalies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fetal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posterior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fossa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300" algn="l"/>
                <a:tab pos="1078865" algn="l"/>
              </a:tabLst>
            </a:pPr>
            <a:r>
              <a:rPr dirty="0" sz="2800">
                <a:latin typeface="Calibri"/>
                <a:cs typeface="Calibri"/>
              </a:rPr>
              <a:t>1/3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50">
                <a:latin typeface="Calibri"/>
                <a:cs typeface="Calibri"/>
              </a:rPr>
              <a:t>:</a:t>
            </a:r>
            <a:r>
              <a:rPr dirty="0" sz="2800">
                <a:latin typeface="Calibri"/>
                <a:cs typeface="Calibri"/>
              </a:rPr>
              <a:t>	spontaneous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resolution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during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gestation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90%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: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result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normal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postnatal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neurodevelopment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3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Poor</a:t>
            </a:r>
            <a:r>
              <a:rPr dirty="0" sz="2800" spc="-8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correlation</a:t>
            </a:r>
            <a:r>
              <a:rPr dirty="0" sz="2800" spc="-7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2800" spc="-7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ultrasound</a:t>
            </a:r>
            <a:r>
              <a:rPr dirty="0" sz="2800" spc="-5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2800" spc="-6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autopsy</a:t>
            </a:r>
            <a:r>
              <a:rPr dirty="0" sz="2800" spc="-6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0000"/>
                </a:solidFill>
                <a:latin typeface="Calibri"/>
                <a:cs typeface="Calibri"/>
              </a:rPr>
              <a:t>ﬁndings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Because</a:t>
            </a:r>
            <a:r>
              <a:rPr dirty="0" sz="2400" spc="-6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postmortem</a:t>
            </a:r>
            <a:r>
              <a:rPr dirty="0" sz="2400" spc="-7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cyst</a:t>
            </a:r>
            <a:r>
              <a:rPr dirty="0" sz="2400" spc="-5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deﬂates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vermis</a:t>
            </a:r>
            <a:r>
              <a:rPr dirty="0" sz="2400" spc="-4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derotates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back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into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dirty="0" sz="2400" spc="-3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0000"/>
                </a:solidFill>
                <a:latin typeface="Calibri"/>
                <a:cs typeface="Calibri"/>
              </a:rPr>
              <a:t>normal</a:t>
            </a:r>
            <a:r>
              <a:rPr dirty="0" sz="2400" spc="-3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0000"/>
                </a:solidFill>
                <a:latin typeface="Calibri"/>
                <a:cs typeface="Calibri"/>
              </a:rPr>
              <a:t>position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70330" y="6502398"/>
            <a:ext cx="7515859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ASHLEY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J.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R.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Inferior vermian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hypoplasia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–preconception,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misconception.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Ultrasound</a:t>
            </a:r>
            <a:r>
              <a:rPr dirty="0" sz="1800" spc="-10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Obstet</a:t>
            </a:r>
            <a:r>
              <a:rPr dirty="0" sz="1800" spc="-20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Gynecol</a:t>
            </a:r>
            <a:r>
              <a:rPr dirty="0" sz="1800" spc="-20" i="1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2014;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43:</a:t>
            </a:r>
            <a:r>
              <a:rPr dirty="0" sz="1800" spc="-10">
                <a:latin typeface="Angsana New"/>
                <a:cs typeface="Angsana New"/>
              </a:rPr>
              <a:t> 123–136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201" y="987536"/>
            <a:ext cx="8529335" cy="481835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370330" y="6502398"/>
            <a:ext cx="7515859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ASHLEY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J.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R.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Inferior vermian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hypoplasia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–preconception,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misconception.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Ultrasound</a:t>
            </a:r>
            <a:r>
              <a:rPr dirty="0" sz="1800" spc="-10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Obstet</a:t>
            </a:r>
            <a:r>
              <a:rPr dirty="0" sz="1800" spc="-20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Gynecol</a:t>
            </a:r>
            <a:r>
              <a:rPr dirty="0" sz="1800" spc="-20" i="1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2014;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43:</a:t>
            </a:r>
            <a:r>
              <a:rPr dirty="0" sz="1800" spc="-10">
                <a:latin typeface="Angsana New"/>
                <a:cs typeface="Angsana New"/>
              </a:rPr>
              <a:t> 123–136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310" y="296418"/>
            <a:ext cx="8755380" cy="1052830"/>
          </a:xfrm>
          <a:prstGeom prst="rect"/>
          <a:solidFill>
            <a:srgbClr val="FFFF00"/>
          </a:solidFill>
          <a:ln w="76200">
            <a:solidFill>
              <a:srgbClr val="000000"/>
            </a:solidFill>
          </a:ln>
        </p:spPr>
        <p:txBody>
          <a:bodyPr wrap="square" lIns="0" tIns="12128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955"/>
              </a:spcBef>
            </a:pPr>
            <a:r>
              <a:rPr dirty="0" sz="4400" spc="-30" b="1">
                <a:solidFill>
                  <a:srgbClr val="000000"/>
                </a:solidFill>
                <a:latin typeface="Calibri"/>
                <a:cs typeface="Calibri"/>
              </a:rPr>
              <a:t>Dandy-</a:t>
            </a:r>
            <a:r>
              <a:rPr dirty="0" sz="4400" spc="-35" b="1">
                <a:solidFill>
                  <a:srgbClr val="000000"/>
                </a:solidFill>
                <a:latin typeface="Calibri"/>
                <a:cs typeface="Calibri"/>
              </a:rPr>
              <a:t>Walker</a:t>
            </a:r>
            <a:r>
              <a:rPr dirty="0" sz="4400" spc="-16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malformation(DWM)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94690" y="1589150"/>
            <a:ext cx="8755380" cy="4973320"/>
          </a:xfrm>
          <a:custGeom>
            <a:avLst/>
            <a:gdLst/>
            <a:ahLst/>
            <a:cxnLst/>
            <a:rect l="l" t="t" r="r" b="b"/>
            <a:pathLst>
              <a:path w="8755380" h="4973320">
                <a:moveTo>
                  <a:pt x="0" y="4972812"/>
                </a:moveTo>
                <a:lnTo>
                  <a:pt x="8755380" y="4972812"/>
                </a:lnTo>
                <a:lnTo>
                  <a:pt x="8755380" y="0"/>
                </a:lnTo>
                <a:lnTo>
                  <a:pt x="0" y="0"/>
                </a:lnTo>
                <a:lnTo>
                  <a:pt x="0" y="4972812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47650" y="1472234"/>
            <a:ext cx="8305800" cy="482219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266700" algn="l"/>
              </a:tabLst>
            </a:pPr>
            <a:r>
              <a:rPr dirty="0" sz="2800">
                <a:latin typeface="Calibri"/>
                <a:cs typeface="Calibri"/>
              </a:rPr>
              <a:t>Classic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Dandy-Walker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malformation</a:t>
            </a:r>
            <a:endParaRPr sz="2800">
              <a:latin typeface="Calibri"/>
              <a:cs typeface="Calibri"/>
            </a:endParaRPr>
          </a:p>
          <a:p>
            <a:pPr marL="2667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66700" algn="l"/>
              </a:tabLst>
            </a:pPr>
            <a:r>
              <a:rPr dirty="0" sz="2800">
                <a:latin typeface="Calibri"/>
                <a:cs typeface="Calibri"/>
              </a:rPr>
              <a:t>Classic</a:t>
            </a:r>
            <a:r>
              <a:rPr dirty="0" sz="2800" spc="-20">
                <a:latin typeface="Calibri"/>
                <a:cs typeface="Calibri"/>
              </a:rPr>
              <a:t> triad</a:t>
            </a:r>
            <a:endParaRPr sz="2800">
              <a:latin typeface="Calibri"/>
              <a:cs typeface="Calibri"/>
            </a:endParaRPr>
          </a:p>
          <a:p>
            <a:pPr lvl="1" marL="723900" indent="-228600">
              <a:lnSpc>
                <a:spcPct val="100000"/>
              </a:lnSpc>
              <a:spcBef>
                <a:spcPts val="229"/>
              </a:spcBef>
              <a:buFont typeface="Arial"/>
              <a:buChar char="•"/>
              <a:tabLst>
                <a:tab pos="723900" algn="l"/>
              </a:tabLst>
            </a:pPr>
            <a:r>
              <a:rPr dirty="0" sz="2400">
                <a:latin typeface="Calibri"/>
                <a:cs typeface="Calibri"/>
              </a:rPr>
              <a:t>Hypoplasia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vermis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superior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displacement</a:t>
            </a:r>
            <a:endParaRPr sz="2400">
              <a:latin typeface="Calibri"/>
              <a:cs typeface="Calibri"/>
            </a:endParaRPr>
          </a:p>
          <a:p>
            <a:pPr lvl="1" marL="723900" indent="-228600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723900" algn="l"/>
              </a:tabLst>
            </a:pPr>
            <a:r>
              <a:rPr dirty="0" sz="2400">
                <a:latin typeface="Calibri"/>
                <a:cs typeface="Calibri"/>
              </a:rPr>
              <a:t>Enlargement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posterior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fossa</a:t>
            </a:r>
            <a:endParaRPr sz="2400">
              <a:latin typeface="Calibri"/>
              <a:cs typeface="Calibri"/>
            </a:endParaRPr>
          </a:p>
          <a:p>
            <a:pPr lvl="1" marL="723900" indent="-228600">
              <a:lnSpc>
                <a:spcPct val="100000"/>
              </a:lnSpc>
              <a:spcBef>
                <a:spcPts val="209"/>
              </a:spcBef>
              <a:buFont typeface="Arial"/>
              <a:buChar char="•"/>
              <a:tabLst>
                <a:tab pos="723900" algn="l"/>
              </a:tabLst>
            </a:pPr>
            <a:r>
              <a:rPr dirty="0" sz="2400">
                <a:latin typeface="Calibri"/>
                <a:cs typeface="Calibri"/>
              </a:rPr>
              <a:t>Cystic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dilation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4</a:t>
            </a:r>
            <a:r>
              <a:rPr dirty="0" baseline="24305" sz="2400">
                <a:latin typeface="Calibri"/>
                <a:cs typeface="Calibri"/>
              </a:rPr>
              <a:t>th</a:t>
            </a:r>
            <a:r>
              <a:rPr dirty="0" baseline="24305" sz="2400" spc="19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ventricle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extending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posteriorly</a:t>
            </a:r>
            <a:endParaRPr sz="2400">
              <a:latin typeface="Calibri"/>
              <a:cs typeface="Calibri"/>
            </a:endParaRPr>
          </a:p>
          <a:p>
            <a:pPr marL="266700" indent="-22860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266700" algn="l"/>
              </a:tabLst>
            </a:pPr>
            <a:r>
              <a:rPr dirty="0" sz="2800">
                <a:latin typeface="Calibri"/>
                <a:cs typeface="Calibri"/>
              </a:rPr>
              <a:t>Some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authors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also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include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hydrocephalus</a:t>
            </a:r>
            <a:endParaRPr sz="2800">
              <a:latin typeface="Calibri"/>
              <a:cs typeface="Calibri"/>
            </a:endParaRPr>
          </a:p>
          <a:p>
            <a:pPr lvl="1" marL="723900" indent="-228600">
              <a:lnSpc>
                <a:spcPct val="100000"/>
              </a:lnSpc>
              <a:spcBef>
                <a:spcPts val="235"/>
              </a:spcBef>
              <a:buFont typeface="Arial"/>
              <a:buChar char="•"/>
              <a:tabLst>
                <a:tab pos="723900" algn="l"/>
              </a:tabLst>
            </a:pPr>
            <a:r>
              <a:rPr dirty="0" sz="2400">
                <a:latin typeface="Calibri"/>
                <a:cs typeface="Calibri"/>
              </a:rPr>
              <a:t>Frequent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complication</a:t>
            </a:r>
            <a:endParaRPr sz="2400">
              <a:latin typeface="Calibri"/>
              <a:cs typeface="Calibri"/>
            </a:endParaRPr>
          </a:p>
          <a:p>
            <a:pPr lvl="1" marL="7239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723900" algn="l"/>
              </a:tabLst>
            </a:pPr>
            <a:r>
              <a:rPr dirty="0" sz="2400">
                <a:latin typeface="Calibri"/>
                <a:cs typeface="Calibri"/>
              </a:rPr>
              <a:t>Not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usually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present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at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birth</a:t>
            </a:r>
            <a:endParaRPr sz="2400">
              <a:latin typeface="Calibri"/>
              <a:cs typeface="Calibri"/>
            </a:endParaRPr>
          </a:p>
          <a:p>
            <a:pPr marL="2667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66700" algn="l"/>
                <a:tab pos="3112135" algn="l"/>
              </a:tabLst>
            </a:pPr>
            <a:r>
              <a:rPr dirty="0" sz="2800">
                <a:latin typeface="Calibri"/>
                <a:cs typeface="Calibri"/>
              </a:rPr>
              <a:t>Recurrence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risk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50">
                <a:latin typeface="Wingdings"/>
                <a:cs typeface="Wingdings"/>
              </a:rPr>
              <a:t></a:t>
            </a:r>
            <a:r>
              <a:rPr dirty="0" sz="2800">
                <a:latin typeface="Times New Roman"/>
                <a:cs typeface="Times New Roman"/>
              </a:rPr>
              <a:t>	</a:t>
            </a:r>
            <a:r>
              <a:rPr dirty="0" sz="2800">
                <a:latin typeface="Calibri"/>
                <a:cs typeface="Calibri"/>
              </a:rPr>
              <a:t>Associated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with</a:t>
            </a:r>
            <a:endParaRPr sz="2800">
              <a:latin typeface="Calibri"/>
              <a:cs typeface="Calibri"/>
            </a:endParaRPr>
          </a:p>
          <a:p>
            <a:pPr lvl="1" marL="7239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723900" algn="l"/>
              </a:tabLst>
            </a:pPr>
            <a:r>
              <a:rPr dirty="0" sz="2400">
                <a:latin typeface="Calibri"/>
                <a:cs typeface="Calibri"/>
              </a:rPr>
              <a:t>Single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gene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disorders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Warburg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&amp;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Meckel-</a:t>
            </a:r>
            <a:r>
              <a:rPr dirty="0" sz="2400">
                <a:latin typeface="Calibri"/>
                <a:cs typeface="Calibri"/>
              </a:rPr>
              <a:t>Gruber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syndromes</a:t>
            </a:r>
            <a:endParaRPr sz="2400">
              <a:latin typeface="Calibri"/>
              <a:cs typeface="Calibri"/>
            </a:endParaRPr>
          </a:p>
          <a:p>
            <a:pPr lvl="1" marL="723900" indent="-228600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723900" algn="l"/>
              </a:tabLst>
            </a:pPr>
            <a:r>
              <a:rPr dirty="0" sz="2400">
                <a:latin typeface="Calibri"/>
                <a:cs typeface="Calibri"/>
              </a:rPr>
              <a:t>Chromosomal</a:t>
            </a:r>
            <a:r>
              <a:rPr dirty="0" sz="2400" spc="-114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abnormalities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3286" y="319277"/>
            <a:ext cx="8378190" cy="1064260"/>
          </a:xfrm>
          <a:prstGeom prst="rect"/>
          <a:solidFill>
            <a:srgbClr val="FFFF00"/>
          </a:solidFill>
          <a:ln w="76200">
            <a:solidFill>
              <a:srgbClr val="000000"/>
            </a:solidFill>
          </a:ln>
        </p:spPr>
        <p:txBody>
          <a:bodyPr wrap="square" lIns="0" tIns="16383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290"/>
              </a:spcBef>
            </a:pP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Classic</a:t>
            </a:r>
            <a:r>
              <a:rPr dirty="0" sz="4000" spc="-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000000"/>
                </a:solidFill>
                <a:latin typeface="Calibri"/>
                <a:cs typeface="Calibri"/>
              </a:rPr>
              <a:t>Dandy–Walker</a:t>
            </a:r>
            <a:r>
              <a:rPr dirty="0" sz="4000" spc="-7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000000"/>
                </a:solidFill>
                <a:latin typeface="Calibri"/>
                <a:cs typeface="Calibri"/>
              </a:rPr>
              <a:t>malformation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83666" y="1497711"/>
            <a:ext cx="8378190" cy="2480310"/>
          </a:xfrm>
          <a:custGeom>
            <a:avLst/>
            <a:gdLst/>
            <a:ahLst/>
            <a:cxnLst/>
            <a:rect l="l" t="t" r="r" b="b"/>
            <a:pathLst>
              <a:path w="8378190" h="2480310">
                <a:moveTo>
                  <a:pt x="0" y="2480310"/>
                </a:moveTo>
                <a:lnTo>
                  <a:pt x="8378190" y="2480310"/>
                </a:lnTo>
                <a:lnTo>
                  <a:pt x="8378190" y="0"/>
                </a:lnTo>
                <a:lnTo>
                  <a:pt x="0" y="0"/>
                </a:lnTo>
                <a:lnTo>
                  <a:pt x="0" y="248031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36372" y="1427173"/>
            <a:ext cx="8157209" cy="239395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66700" indent="-228600">
              <a:lnSpc>
                <a:spcPct val="100000"/>
              </a:lnSpc>
              <a:spcBef>
                <a:spcPts val="400"/>
              </a:spcBef>
              <a:buFont typeface="Arial"/>
              <a:buChar char="•"/>
              <a:tabLst>
                <a:tab pos="266700" algn="l"/>
              </a:tabLst>
            </a:pPr>
            <a:r>
              <a:rPr dirty="0" sz="2800" b="1">
                <a:latin typeface="Calibri"/>
                <a:cs typeface="Calibri"/>
              </a:rPr>
              <a:t>Two</a:t>
            </a:r>
            <a:r>
              <a:rPr dirty="0" sz="2800" spc="-6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processes</a:t>
            </a:r>
            <a:r>
              <a:rPr dirty="0" sz="2800" spc="-6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to</a:t>
            </a:r>
            <a:r>
              <a:rPr dirty="0" sz="2800" spc="-5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occur</a:t>
            </a:r>
            <a:r>
              <a:rPr dirty="0" sz="2800" spc="-5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together</a:t>
            </a:r>
            <a:endParaRPr sz="2800">
              <a:latin typeface="Calibri"/>
              <a:cs typeface="Calibri"/>
            </a:endParaRPr>
          </a:p>
          <a:p>
            <a:pPr lvl="1" marL="998855" indent="-504190">
              <a:lnSpc>
                <a:spcPct val="100000"/>
              </a:lnSpc>
              <a:spcBef>
                <a:spcPts val="254"/>
              </a:spcBef>
              <a:buAutoNum type="arabicPeriod"/>
              <a:tabLst>
                <a:tab pos="998855" algn="l"/>
                <a:tab pos="999490" algn="l"/>
              </a:tabLst>
            </a:pPr>
            <a:r>
              <a:rPr dirty="0" sz="2400">
                <a:latin typeface="Calibri"/>
                <a:cs typeface="Calibri"/>
              </a:rPr>
              <a:t>Vermian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development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Wingdings"/>
                <a:cs typeface="Wingdings"/>
              </a:rPr>
              <a:t></a:t>
            </a:r>
            <a:r>
              <a:rPr dirty="0" sz="2400" spc="-105">
                <a:latin typeface="Times New Roman"/>
                <a:cs typeface="Times New Roman"/>
              </a:rPr>
              <a:t> </a:t>
            </a:r>
            <a:r>
              <a:rPr dirty="0" sz="2400">
                <a:latin typeface="Calibri"/>
                <a:cs typeface="Calibri"/>
              </a:rPr>
              <a:t>no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cover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4</a:t>
            </a:r>
            <a:r>
              <a:rPr dirty="0" baseline="24305" sz="2400">
                <a:latin typeface="Calibri"/>
                <a:cs typeface="Calibri"/>
              </a:rPr>
              <a:t>th</a:t>
            </a:r>
            <a:r>
              <a:rPr dirty="0" baseline="24305" sz="2400" spc="179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ventricle</a:t>
            </a:r>
            <a:endParaRPr sz="2400">
              <a:latin typeface="Calibri"/>
              <a:cs typeface="Calibri"/>
            </a:endParaRPr>
          </a:p>
          <a:p>
            <a:pPr lvl="1" marL="998855" indent="-504190">
              <a:lnSpc>
                <a:spcPts val="2735"/>
              </a:lnSpc>
              <a:spcBef>
                <a:spcPts val="190"/>
              </a:spcBef>
              <a:buAutoNum type="arabicPeriod"/>
              <a:tabLst>
                <a:tab pos="998855" algn="l"/>
                <a:tab pos="999490" algn="l"/>
              </a:tabLst>
            </a:pPr>
            <a:r>
              <a:rPr dirty="0" sz="2400">
                <a:latin typeface="Calibri"/>
                <a:cs typeface="Calibri"/>
              </a:rPr>
              <a:t>Failure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adequate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fenestration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4</a:t>
            </a:r>
            <a:r>
              <a:rPr dirty="0" baseline="24305" sz="2400">
                <a:latin typeface="Calibri"/>
                <a:cs typeface="Calibri"/>
              </a:rPr>
              <a:t>th</a:t>
            </a:r>
            <a:r>
              <a:rPr dirty="0" baseline="24305" sz="2400" spc="187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ventricular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outﬂow</a:t>
            </a:r>
            <a:endParaRPr sz="2400">
              <a:latin typeface="Calibri"/>
              <a:cs typeface="Calibri"/>
            </a:endParaRPr>
          </a:p>
          <a:p>
            <a:pPr marL="495300">
              <a:lnSpc>
                <a:spcPts val="2735"/>
              </a:lnSpc>
            </a:pPr>
            <a:r>
              <a:rPr dirty="0" sz="2400" spc="-10">
                <a:latin typeface="Calibri"/>
                <a:cs typeface="Calibri"/>
              </a:rPr>
              <a:t>foramina</a:t>
            </a:r>
            <a:endParaRPr sz="2400">
              <a:latin typeface="Calibri"/>
              <a:cs typeface="Calibri"/>
            </a:endParaRPr>
          </a:p>
          <a:p>
            <a:pPr lvl="2" marL="11811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1181100" algn="l"/>
              </a:tabLst>
            </a:pPr>
            <a:r>
              <a:rPr dirty="0" sz="2400">
                <a:latin typeface="Calibri"/>
                <a:cs typeface="Calibri"/>
              </a:rPr>
              <a:t>Enlarged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Blake’s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pouch</a:t>
            </a:r>
            <a:endParaRPr sz="2400">
              <a:latin typeface="Calibri"/>
              <a:cs typeface="Calibri"/>
            </a:endParaRPr>
          </a:p>
          <a:p>
            <a:pPr lvl="2" marL="1181100" indent="-228600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1181100" algn="l"/>
                <a:tab pos="6316980" algn="l"/>
              </a:tabLst>
            </a:pPr>
            <a:r>
              <a:rPr dirty="0" sz="2400">
                <a:latin typeface="Calibri"/>
                <a:cs typeface="Calibri"/>
              </a:rPr>
              <a:t>Secondary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elevation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compression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of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vermis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2524" y="4251197"/>
            <a:ext cx="8378190" cy="88087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82524" y="4251197"/>
            <a:ext cx="8378190" cy="881380"/>
          </a:xfrm>
          <a:prstGeom prst="rect">
            <a:avLst/>
          </a:prstGeom>
          <a:ln w="76200">
            <a:solidFill>
              <a:srgbClr val="000000"/>
            </a:solidFill>
          </a:ln>
        </p:spPr>
        <p:txBody>
          <a:bodyPr wrap="square" lIns="0" tIns="7302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575"/>
              </a:spcBef>
            </a:pPr>
            <a:r>
              <a:rPr dirty="0" sz="4000" spc="-10" b="1">
                <a:latin typeface="Calibri"/>
                <a:cs typeface="Calibri"/>
              </a:rPr>
              <a:t>Dandy–Walker</a:t>
            </a:r>
            <a:r>
              <a:rPr dirty="0" sz="4000" spc="-170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variant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82904" y="5254371"/>
            <a:ext cx="7687309" cy="881380"/>
          </a:xfrm>
          <a:prstGeom prst="rect">
            <a:avLst/>
          </a:prstGeom>
          <a:ln w="57150">
            <a:solidFill>
              <a:srgbClr val="000000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320040" marR="222250" indent="-228600">
              <a:lnSpc>
                <a:spcPts val="3020"/>
              </a:lnSpc>
              <a:spcBef>
                <a:spcPts val="229"/>
              </a:spcBef>
              <a:buFont typeface="Arial"/>
              <a:buChar char="•"/>
              <a:tabLst>
                <a:tab pos="320675" algn="l"/>
              </a:tabLst>
            </a:pPr>
            <a:r>
              <a:rPr dirty="0" sz="2800" spc="-10">
                <a:latin typeface="Calibri"/>
                <a:cs typeface="Calibri"/>
              </a:rPr>
              <a:t>Vermian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hypoplasia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but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without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other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features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of </a:t>
            </a:r>
            <a:r>
              <a:rPr dirty="0" sz="2800">
                <a:latin typeface="Calibri"/>
                <a:cs typeface="Calibri"/>
              </a:rPr>
              <a:t>classic </a:t>
            </a:r>
            <a:r>
              <a:rPr dirty="0" sz="2800" spc="-10">
                <a:latin typeface="Calibri"/>
                <a:cs typeface="Calibri"/>
              </a:rPr>
              <a:t>triad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964" y="364053"/>
            <a:ext cx="7912296" cy="607533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785364" y="6507733"/>
            <a:ext cx="6180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Callen's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Ultrasonography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Obstetrics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10">
                <a:latin typeface="Calibri"/>
                <a:cs typeface="Calibri"/>
              </a:rPr>
              <a:t> Gynecology,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6</a:t>
            </a:r>
            <a:r>
              <a:rPr dirty="0" baseline="25462" sz="1800">
                <a:latin typeface="Calibri"/>
                <a:cs typeface="Calibri"/>
              </a:rPr>
              <a:t>th</a:t>
            </a:r>
            <a:r>
              <a:rPr dirty="0" baseline="25462" sz="1800" spc="1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edition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364997"/>
            <a:ext cx="8686800" cy="995680"/>
          </a:xfrm>
          <a:prstGeom prst="rect"/>
          <a:solidFill>
            <a:srgbClr val="ACB8C9"/>
          </a:solidFill>
          <a:ln w="76200">
            <a:solidFill>
              <a:srgbClr val="000000"/>
            </a:solidFill>
          </a:ln>
        </p:spPr>
        <p:txBody>
          <a:bodyPr wrap="square" lIns="0" tIns="9271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730"/>
              </a:spcBef>
            </a:pP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Inferior</a:t>
            </a:r>
            <a:r>
              <a:rPr dirty="0" sz="4400" spc="-19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vermian</a:t>
            </a:r>
            <a:r>
              <a:rPr dirty="0" sz="4400" spc="-1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hypoplasia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15086" y="1543430"/>
            <a:ext cx="8515350" cy="4634230"/>
          </a:xfrm>
          <a:custGeom>
            <a:avLst/>
            <a:gdLst/>
            <a:ahLst/>
            <a:cxnLst/>
            <a:rect l="l" t="t" r="r" b="b"/>
            <a:pathLst>
              <a:path w="8515350" h="4634230">
                <a:moveTo>
                  <a:pt x="0" y="4633722"/>
                </a:moveTo>
                <a:lnTo>
                  <a:pt x="8515350" y="4633722"/>
                </a:lnTo>
                <a:lnTo>
                  <a:pt x="8515350" y="0"/>
                </a:lnTo>
                <a:lnTo>
                  <a:pt x="0" y="0"/>
                </a:lnTo>
                <a:lnTo>
                  <a:pt x="0" y="4633722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93191" y="1426515"/>
            <a:ext cx="7793990" cy="410908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Alternative</a:t>
            </a:r>
            <a:r>
              <a:rPr dirty="0" sz="2800" spc="-114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to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nomenclature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‘Dandy–Walker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variant’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Vermis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grows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superior-</a:t>
            </a:r>
            <a:r>
              <a:rPr dirty="0" sz="2800" spc="-20">
                <a:latin typeface="Calibri"/>
                <a:cs typeface="Calibri"/>
              </a:rPr>
              <a:t>to-</a:t>
            </a:r>
            <a:r>
              <a:rPr dirty="0" sz="2800">
                <a:latin typeface="Calibri"/>
                <a:cs typeface="Calibri"/>
              </a:rPr>
              <a:t>inferior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direction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Partial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agenesis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involves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its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inferior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part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300" algn="l"/>
                <a:tab pos="3053715" algn="l"/>
              </a:tabLst>
            </a:pPr>
            <a:r>
              <a:rPr dirty="0" sz="2800">
                <a:latin typeface="Calibri"/>
                <a:cs typeface="Calibri"/>
              </a:rPr>
              <a:t>Appears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before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18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weeks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27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800" b="1">
                <a:latin typeface="Calibri"/>
                <a:cs typeface="Calibri"/>
              </a:rPr>
              <a:t>Also</a:t>
            </a:r>
            <a:r>
              <a:rPr dirty="0" sz="2800" spc="-2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occur</a:t>
            </a:r>
            <a:r>
              <a:rPr dirty="0" sz="2800" spc="-2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if</a:t>
            </a:r>
            <a:r>
              <a:rPr dirty="0" sz="2800" spc="-1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a</a:t>
            </a:r>
            <a:r>
              <a:rPr dirty="0" sz="2800" spc="-15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destructive</a:t>
            </a:r>
            <a:r>
              <a:rPr dirty="0" sz="2800" spc="-20" b="1">
                <a:latin typeface="Calibri"/>
                <a:cs typeface="Calibri"/>
              </a:rPr>
              <a:t> </a:t>
            </a:r>
            <a:r>
              <a:rPr dirty="0" sz="2800" b="1">
                <a:latin typeface="Calibri"/>
                <a:cs typeface="Calibri"/>
              </a:rPr>
              <a:t>episode</a:t>
            </a:r>
            <a:r>
              <a:rPr dirty="0" sz="2800" spc="-25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damages</a:t>
            </a:r>
            <a:endParaRPr sz="280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240"/>
              </a:spcBef>
            </a:pPr>
            <a:r>
              <a:rPr dirty="0" sz="2400">
                <a:latin typeface="Wingdings"/>
                <a:cs typeface="Wingdings"/>
              </a:rPr>
              <a:t></a:t>
            </a:r>
            <a:r>
              <a:rPr dirty="0" sz="2400" b="1">
                <a:latin typeface="Calibri"/>
                <a:cs typeface="Calibri"/>
              </a:rPr>
              <a:t>Allowing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lobules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that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appear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later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to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develop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normally</a:t>
            </a:r>
            <a:endParaRPr sz="240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210"/>
              </a:spcBef>
            </a:pPr>
            <a:r>
              <a:rPr dirty="0" sz="2400">
                <a:latin typeface="Wingdings"/>
                <a:cs typeface="Wingdings"/>
              </a:rPr>
              <a:t></a:t>
            </a:r>
            <a:r>
              <a:rPr dirty="0" sz="2400" b="1">
                <a:latin typeface="Calibri"/>
                <a:cs typeface="Calibri"/>
              </a:rPr>
              <a:t>Fetal</a:t>
            </a:r>
            <a:r>
              <a:rPr dirty="0" sz="2400" spc="-5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alcohol</a:t>
            </a:r>
            <a:r>
              <a:rPr dirty="0" sz="2400" spc="-6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syndrome</a:t>
            </a:r>
            <a:endParaRPr sz="240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215"/>
              </a:spcBef>
            </a:pPr>
            <a:r>
              <a:rPr dirty="0" sz="2400">
                <a:latin typeface="Wingdings"/>
                <a:cs typeface="Wingdings"/>
              </a:rPr>
              <a:t></a:t>
            </a:r>
            <a:r>
              <a:rPr dirty="0" sz="2400" b="1">
                <a:latin typeface="Calibri"/>
                <a:cs typeface="Calibri"/>
              </a:rPr>
              <a:t>No</a:t>
            </a:r>
            <a:r>
              <a:rPr dirty="0" sz="2400" spc="-60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affecting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b="1">
                <a:latin typeface="Calibri"/>
                <a:cs typeface="Calibri"/>
              </a:rPr>
              <a:t>subsequent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development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16050" y="6287515"/>
            <a:ext cx="7561580" cy="50165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087120" marR="5080" indent="-1075055">
              <a:lnSpc>
                <a:spcPct val="73500"/>
              </a:lnSpc>
              <a:spcBef>
                <a:spcPts val="670"/>
              </a:spcBef>
            </a:pPr>
            <a:r>
              <a:rPr dirty="0" sz="1800">
                <a:latin typeface="Angsana New"/>
                <a:cs typeface="Angsana New"/>
              </a:rPr>
              <a:t>ASHLEY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J.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R.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Inferior vermian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hypoplasia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–preconception,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misconception.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Ultrasound</a:t>
            </a:r>
            <a:r>
              <a:rPr dirty="0" sz="1800" spc="-10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Obstet</a:t>
            </a:r>
            <a:r>
              <a:rPr dirty="0" sz="1800" spc="-20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Gynecol</a:t>
            </a:r>
            <a:r>
              <a:rPr dirty="0" sz="1800" spc="-20" i="1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2014;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43:</a:t>
            </a:r>
            <a:r>
              <a:rPr dirty="0" sz="1800" spc="-10">
                <a:latin typeface="Angsana New"/>
                <a:cs typeface="Angsana New"/>
              </a:rPr>
              <a:t> 123–136 </a:t>
            </a:r>
            <a:r>
              <a:rPr dirty="0" sz="1800">
                <a:latin typeface="Angsana New"/>
                <a:cs typeface="Angsana New"/>
              </a:rPr>
              <a:t>Gustavo 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450" y="434340"/>
            <a:ext cx="8766810" cy="1051560"/>
          </a:xfrm>
          <a:prstGeom prst="rect"/>
          <a:solidFill>
            <a:srgbClr val="9DC3E6"/>
          </a:solidFill>
          <a:ln w="76200">
            <a:solidFill>
              <a:srgbClr val="000000"/>
            </a:solidFill>
          </a:ln>
        </p:spPr>
        <p:txBody>
          <a:bodyPr wrap="square" lIns="0" tIns="120650" rIns="0" bIns="0" rtlCol="0" vert="horz">
            <a:spAutoFit/>
          </a:bodyPr>
          <a:lstStyle/>
          <a:p>
            <a:pPr marL="344805">
              <a:lnSpc>
                <a:spcPct val="100000"/>
              </a:lnSpc>
              <a:spcBef>
                <a:spcPts val="950"/>
              </a:spcBef>
            </a:pP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Joubert</a:t>
            </a:r>
            <a:r>
              <a:rPr dirty="0" sz="4400" spc="-1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syndrome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171450" y="1825751"/>
            <a:ext cx="8766810" cy="4598035"/>
          </a:xfrm>
          <a:custGeom>
            <a:avLst/>
            <a:gdLst/>
            <a:ahLst/>
            <a:cxnLst/>
            <a:rect l="l" t="t" r="r" b="b"/>
            <a:pathLst>
              <a:path w="8766810" h="4598035">
                <a:moveTo>
                  <a:pt x="0" y="4597908"/>
                </a:moveTo>
                <a:lnTo>
                  <a:pt x="8766810" y="4597908"/>
                </a:lnTo>
                <a:lnTo>
                  <a:pt x="8766810" y="0"/>
                </a:lnTo>
                <a:lnTo>
                  <a:pt x="0" y="0"/>
                </a:lnTo>
                <a:lnTo>
                  <a:pt x="0" y="4597908"/>
                </a:lnTo>
                <a:close/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50190" y="1709276"/>
            <a:ext cx="8087359" cy="4016375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Autosomal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recessive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30"/>
              </a:lnSpc>
              <a:spcBef>
                <a:spcPts val="104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Congenital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malformation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brainstem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agenesis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or </a:t>
            </a:r>
            <a:r>
              <a:rPr dirty="0" sz="2800">
                <a:latin typeface="Calibri"/>
                <a:cs typeface="Calibri"/>
              </a:rPr>
              <a:t>hypoplasia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cerebellar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vermis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Abnormally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deep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interpeduncular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fossa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Elongated</a:t>
            </a:r>
            <a:r>
              <a:rPr dirty="0" sz="2400" spc="-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superior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cerebellar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peduncles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Hypoplastic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cerebellar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vermis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4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Molar</a:t>
            </a:r>
            <a:r>
              <a:rPr dirty="0" sz="2800" spc="-1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dirty="0" sz="2800" spc="-2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wisdom</a:t>
            </a:r>
            <a:r>
              <a:rPr dirty="0" sz="2800" spc="-2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tooth</a:t>
            </a:r>
            <a:r>
              <a:rPr dirty="0" sz="2800" spc="-1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FF0000"/>
                </a:solidFill>
                <a:latin typeface="Calibri"/>
                <a:cs typeface="Calibri"/>
              </a:rPr>
              <a:t>sign</a:t>
            </a:r>
            <a:endParaRPr sz="2800">
              <a:latin typeface="Calibri"/>
              <a:cs typeface="Calibri"/>
            </a:endParaRPr>
          </a:p>
          <a:p>
            <a:pPr marL="241300" marR="182245" indent="-228600">
              <a:lnSpc>
                <a:spcPts val="303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  <a:tab pos="2729865" algn="l"/>
              </a:tabLst>
            </a:pPr>
            <a:r>
              <a:rPr dirty="0" sz="2800">
                <a:latin typeface="Calibri"/>
                <a:cs typeface="Calibri"/>
              </a:rPr>
              <a:t>Abnormal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respiratory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pattern,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nystagmus,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hypotonia, </a:t>
            </a:r>
            <a:r>
              <a:rPr dirty="0" sz="2800">
                <a:latin typeface="Calibri"/>
                <a:cs typeface="Calibri"/>
              </a:rPr>
              <a:t>ataxia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delay</a:t>
            </a:r>
            <a:r>
              <a:rPr dirty="0" sz="2800">
                <a:latin typeface="Calibri"/>
                <a:cs typeface="Calibri"/>
              </a:rPr>
              <a:t>	</a:t>
            </a:r>
            <a:r>
              <a:rPr dirty="0" sz="2800" spc="-10">
                <a:latin typeface="Calibri"/>
                <a:cs typeface="Calibri"/>
              </a:rPr>
              <a:t>development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785364" y="6507733"/>
            <a:ext cx="6180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Callen's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Ultrasonography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Obstetrics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10">
                <a:latin typeface="Calibri"/>
                <a:cs typeface="Calibri"/>
              </a:rPr>
              <a:t> Gynecology,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6</a:t>
            </a:r>
            <a:r>
              <a:rPr dirty="0" baseline="25462" sz="1800">
                <a:latin typeface="Calibri"/>
                <a:cs typeface="Calibri"/>
              </a:rPr>
              <a:t>th</a:t>
            </a:r>
            <a:r>
              <a:rPr dirty="0" baseline="25462" sz="1800" spc="1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edition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6445" y="489811"/>
            <a:ext cx="7790566" cy="594153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552" y="256031"/>
            <a:ext cx="4206240" cy="286893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5464" y="256031"/>
            <a:ext cx="3877055" cy="286893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900" y="3268978"/>
            <a:ext cx="8644391" cy="3535128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316984" y="6613652"/>
            <a:ext cx="482790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Calibri"/>
                <a:cs typeface="Calibri"/>
              </a:rPr>
              <a:t>Callen's </a:t>
            </a:r>
            <a:r>
              <a:rPr dirty="0" sz="1400" spc="-10">
                <a:latin typeface="Calibri"/>
                <a:cs typeface="Calibri"/>
              </a:rPr>
              <a:t>Ultrasonography</a:t>
            </a:r>
            <a:r>
              <a:rPr dirty="0" sz="1400">
                <a:latin typeface="Calibri"/>
                <a:cs typeface="Calibri"/>
              </a:rPr>
              <a:t> in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Obstetrics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Gynecology,</a:t>
            </a:r>
            <a:r>
              <a:rPr dirty="0" sz="1400">
                <a:latin typeface="Calibri"/>
                <a:cs typeface="Calibri"/>
              </a:rPr>
              <a:t> 6</a:t>
            </a:r>
            <a:r>
              <a:rPr dirty="0" baseline="24691" sz="1350">
                <a:latin typeface="Calibri"/>
                <a:cs typeface="Calibri"/>
              </a:rPr>
              <a:t>th</a:t>
            </a:r>
            <a:r>
              <a:rPr dirty="0" baseline="24691" sz="1350" spc="1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edition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8620" y="215645"/>
            <a:ext cx="8389620" cy="1053465"/>
          </a:xfrm>
          <a:prstGeom prst="rect"/>
          <a:solidFill>
            <a:srgbClr val="FF0000"/>
          </a:solidFill>
          <a:ln w="76200">
            <a:solidFill>
              <a:srgbClr val="000000"/>
            </a:solidFill>
          </a:ln>
        </p:spPr>
        <p:txBody>
          <a:bodyPr wrap="square" lIns="0" tIns="12128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955"/>
              </a:spcBef>
            </a:pP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Arachnoid</a:t>
            </a:r>
            <a:r>
              <a:rPr dirty="0" sz="4400" spc="-20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cysts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526161" y="1426083"/>
            <a:ext cx="8252459" cy="2557780"/>
          </a:xfrm>
          <a:custGeom>
            <a:avLst/>
            <a:gdLst/>
            <a:ahLst/>
            <a:cxnLst/>
            <a:rect l="l" t="t" r="r" b="b"/>
            <a:pathLst>
              <a:path w="8252459" h="2557779">
                <a:moveTo>
                  <a:pt x="0" y="2557272"/>
                </a:moveTo>
                <a:lnTo>
                  <a:pt x="8252459" y="2557272"/>
                </a:lnTo>
                <a:lnTo>
                  <a:pt x="8252459" y="0"/>
                </a:lnTo>
                <a:lnTo>
                  <a:pt x="0" y="0"/>
                </a:lnTo>
                <a:lnTo>
                  <a:pt x="0" y="2557272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604519" y="1308912"/>
            <a:ext cx="7846695" cy="258191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Rare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condition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Difficult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to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differentiate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from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mega-</a:t>
            </a:r>
            <a:r>
              <a:rPr dirty="0" sz="2800">
                <a:latin typeface="Calibri"/>
                <a:cs typeface="Calibri"/>
              </a:rPr>
              <a:t>cisterna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or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DWM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  <a:tab pos="3695065" algn="l"/>
              </a:tabLst>
            </a:pPr>
            <a:r>
              <a:rPr dirty="0" sz="2800">
                <a:latin typeface="Calibri"/>
                <a:cs typeface="Calibri"/>
              </a:rPr>
              <a:t>DDx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cystic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lesions</a:t>
            </a:r>
            <a:r>
              <a:rPr dirty="0" sz="2800" spc="-25">
                <a:latin typeface="Calibri"/>
                <a:cs typeface="Calibri"/>
              </a:rPr>
              <a:t> of</a:t>
            </a:r>
            <a:r>
              <a:rPr dirty="0" sz="2800">
                <a:latin typeface="Calibri"/>
                <a:cs typeface="Calibri"/>
              </a:rPr>
              <a:t>	posterior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fossa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Asymmetric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enlarge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enlargement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cisterna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magna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Mass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effect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on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cerebellar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structures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7161" y="4085082"/>
            <a:ext cx="5184540" cy="2557272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911094" y="6564883"/>
            <a:ext cx="61804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Callen's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Ultrasonography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Obstetrics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10">
                <a:latin typeface="Calibri"/>
                <a:cs typeface="Calibri"/>
              </a:rPr>
              <a:t> Gynecology,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6</a:t>
            </a:r>
            <a:r>
              <a:rPr dirty="0" baseline="25462" sz="1800">
                <a:latin typeface="Calibri"/>
                <a:cs typeface="Calibri"/>
              </a:rPr>
              <a:t>th</a:t>
            </a:r>
            <a:r>
              <a:rPr dirty="0" baseline="25462" sz="1800" spc="1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edition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909" y="284988"/>
            <a:ext cx="8343900" cy="1167130"/>
          </a:xfrm>
          <a:prstGeom prst="rect"/>
          <a:solidFill>
            <a:srgbClr val="C55A11"/>
          </a:solidFill>
          <a:ln w="76200">
            <a:solidFill>
              <a:srgbClr val="000000"/>
            </a:solidFill>
          </a:ln>
        </p:spPr>
        <p:txBody>
          <a:bodyPr wrap="square" lIns="0" tIns="14224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1120"/>
              </a:spcBef>
            </a:pPr>
            <a:r>
              <a:rPr dirty="0" sz="4800" b="1">
                <a:solidFill>
                  <a:srgbClr val="000000"/>
                </a:solidFill>
                <a:latin typeface="Calibri"/>
                <a:cs typeface="Calibri"/>
              </a:rPr>
              <a:t>Objective</a:t>
            </a:r>
            <a:r>
              <a:rPr dirty="0" sz="4800" spc="-8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800" spc="-10" b="1">
                <a:solidFill>
                  <a:srgbClr val="000000"/>
                </a:solidFill>
                <a:latin typeface="Calibri"/>
                <a:cs typeface="Calibri"/>
              </a:rPr>
              <a:t>approach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00431" y="1826132"/>
            <a:ext cx="8343900" cy="4351020"/>
          </a:xfrm>
          <a:custGeom>
            <a:avLst/>
            <a:gdLst/>
            <a:ahLst/>
            <a:cxnLst/>
            <a:rect l="l" t="t" r="r" b="b"/>
            <a:pathLst>
              <a:path w="8343900" h="4351020">
                <a:moveTo>
                  <a:pt x="0" y="4351020"/>
                </a:moveTo>
                <a:lnTo>
                  <a:pt x="8343900" y="4351020"/>
                </a:lnTo>
                <a:lnTo>
                  <a:pt x="8343900" y="0"/>
                </a:lnTo>
                <a:lnTo>
                  <a:pt x="0" y="0"/>
                </a:lnTo>
                <a:lnTo>
                  <a:pt x="0" y="435102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478790" y="1784095"/>
            <a:ext cx="7804784" cy="412877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241300" marR="2697480" indent="-228600">
              <a:lnSpc>
                <a:spcPts val="3460"/>
              </a:lnSpc>
              <a:spcBef>
                <a:spcPts val="53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3200" spc="-25" b="1">
                <a:latin typeface="Calibri"/>
                <a:cs typeface="Calibri"/>
              </a:rPr>
              <a:t>Brainstem–vermis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(BV)</a:t>
            </a:r>
            <a:r>
              <a:rPr dirty="0" sz="3200" spc="-8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angle </a:t>
            </a:r>
            <a:r>
              <a:rPr dirty="0" sz="3200" spc="-20" b="1">
                <a:latin typeface="Calibri"/>
                <a:cs typeface="Calibri"/>
              </a:rPr>
              <a:t>(tegmento-</a:t>
            </a:r>
            <a:r>
              <a:rPr dirty="0" sz="3200" b="1">
                <a:latin typeface="Calibri"/>
                <a:cs typeface="Calibri"/>
              </a:rPr>
              <a:t>vermian angle</a:t>
            </a:r>
            <a:r>
              <a:rPr dirty="0" sz="3200" spc="-10" b="1">
                <a:latin typeface="Calibri"/>
                <a:cs typeface="Calibri"/>
              </a:rPr>
              <a:t> </a:t>
            </a:r>
            <a:r>
              <a:rPr dirty="0" sz="3200" spc="-50" b="1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98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3200" spc="-25" b="1">
                <a:latin typeface="Calibri"/>
                <a:cs typeface="Calibri"/>
              </a:rPr>
              <a:t>Brainstem–tentorium</a:t>
            </a:r>
            <a:r>
              <a:rPr dirty="0" sz="3200" spc="-10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(BT)</a:t>
            </a:r>
            <a:r>
              <a:rPr dirty="0" sz="3200" spc="-10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angle</a:t>
            </a:r>
            <a:endParaRPr sz="3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53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3200" spc="-10" b="1">
                <a:latin typeface="Calibri"/>
                <a:cs typeface="Calibri"/>
              </a:rPr>
              <a:t>Craniocaudal</a:t>
            </a:r>
            <a:r>
              <a:rPr dirty="0" sz="3200" spc="-11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Diameter</a:t>
            </a:r>
            <a:r>
              <a:rPr dirty="0" sz="3200" spc="-114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of</a:t>
            </a:r>
            <a:r>
              <a:rPr dirty="0" sz="3200" spc="-105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vermis</a:t>
            </a:r>
            <a:endParaRPr sz="3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54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3200" b="1">
                <a:latin typeface="Calibri"/>
                <a:cs typeface="Calibri"/>
              </a:rPr>
              <a:t>Ratio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of</a:t>
            </a:r>
            <a:r>
              <a:rPr dirty="0" sz="3200" spc="-8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superior</a:t>
            </a:r>
            <a:r>
              <a:rPr dirty="0" sz="3200" spc="-8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and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inferior</a:t>
            </a:r>
            <a:r>
              <a:rPr dirty="0" sz="3200" spc="-80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lobes</a:t>
            </a:r>
            <a:r>
              <a:rPr dirty="0" sz="3200" spc="-65" b="1">
                <a:latin typeface="Calibri"/>
                <a:cs typeface="Calibri"/>
              </a:rPr>
              <a:t> </a:t>
            </a:r>
            <a:r>
              <a:rPr dirty="0" sz="3200" b="1">
                <a:latin typeface="Calibri"/>
                <a:cs typeface="Calibri"/>
              </a:rPr>
              <a:t>of</a:t>
            </a:r>
            <a:r>
              <a:rPr dirty="0" sz="3200" spc="-8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vermis</a:t>
            </a:r>
            <a:endParaRPr sz="3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254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3200" spc="-30" b="1">
                <a:latin typeface="Calibri"/>
                <a:cs typeface="Calibri"/>
              </a:rPr>
              <a:t>Transcerebellar</a:t>
            </a:r>
            <a:r>
              <a:rPr dirty="0" sz="3200" spc="-70" b="1">
                <a:latin typeface="Calibri"/>
                <a:cs typeface="Calibri"/>
              </a:rPr>
              <a:t> </a:t>
            </a:r>
            <a:r>
              <a:rPr dirty="0" sz="3200" spc="-10" b="1">
                <a:latin typeface="Calibri"/>
                <a:cs typeface="Calibri"/>
              </a:rPr>
              <a:t>diameter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42900" y="182879"/>
            <a:ext cx="8561070" cy="1120140"/>
          </a:xfrm>
          <a:prstGeom prst="rect">
            <a:avLst/>
          </a:prstGeom>
          <a:solidFill>
            <a:srgbClr val="92D050"/>
          </a:solidFill>
          <a:ln w="762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91440">
              <a:lnSpc>
                <a:spcPts val="3915"/>
              </a:lnSpc>
            </a:pPr>
            <a:r>
              <a:rPr dirty="0" sz="4000" spc="-10" b="1">
                <a:latin typeface="Calibri"/>
                <a:cs typeface="Calibri"/>
              </a:rPr>
              <a:t>Brainstem–vermis</a:t>
            </a:r>
            <a:r>
              <a:rPr dirty="0" sz="4000" spc="-10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(BV)</a:t>
            </a:r>
            <a:r>
              <a:rPr dirty="0" sz="4000" spc="-95" b="1">
                <a:latin typeface="Calibri"/>
                <a:cs typeface="Calibri"/>
              </a:rPr>
              <a:t> </a:t>
            </a:r>
            <a:r>
              <a:rPr dirty="0" sz="4000" spc="-10" b="1">
                <a:latin typeface="Calibri"/>
                <a:cs typeface="Calibri"/>
              </a:rPr>
              <a:t>angle</a:t>
            </a:r>
            <a:endParaRPr sz="4000">
              <a:latin typeface="Calibri"/>
              <a:cs typeface="Calibri"/>
            </a:endParaRPr>
          </a:p>
          <a:p>
            <a:pPr marL="91440">
              <a:lnSpc>
                <a:spcPts val="4560"/>
              </a:lnSpc>
            </a:pPr>
            <a:r>
              <a:rPr dirty="0" sz="4000" spc="-25" b="1">
                <a:latin typeface="Calibri"/>
                <a:cs typeface="Calibri"/>
              </a:rPr>
              <a:t>(tegmento-</a:t>
            </a:r>
            <a:r>
              <a:rPr dirty="0" sz="4000" b="1">
                <a:latin typeface="Calibri"/>
                <a:cs typeface="Calibri"/>
              </a:rPr>
              <a:t>vermian</a:t>
            </a:r>
            <a:r>
              <a:rPr dirty="0" sz="4000" spc="-20" b="1">
                <a:latin typeface="Calibri"/>
                <a:cs typeface="Calibri"/>
              </a:rPr>
              <a:t> </a:t>
            </a:r>
            <a:r>
              <a:rPr dirty="0" sz="4000" b="1">
                <a:latin typeface="Calibri"/>
                <a:cs typeface="Calibri"/>
              </a:rPr>
              <a:t>angle</a:t>
            </a:r>
            <a:r>
              <a:rPr dirty="0" sz="4000" spc="10" b="1">
                <a:latin typeface="Calibri"/>
                <a:cs typeface="Calibri"/>
              </a:rPr>
              <a:t> </a:t>
            </a:r>
            <a:r>
              <a:rPr dirty="0" sz="4000" spc="-50" b="1">
                <a:latin typeface="Calibri"/>
                <a:cs typeface="Calibri"/>
              </a:rPr>
              <a:t>)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993647" y="1473200"/>
            <a:ext cx="7428865" cy="5403850"/>
            <a:chOff x="993647" y="1473200"/>
            <a:chExt cx="7428865" cy="540385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1485" y="1701545"/>
              <a:ext cx="6972300" cy="480288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93648" y="1473199"/>
              <a:ext cx="7428865" cy="5260340"/>
            </a:xfrm>
            <a:custGeom>
              <a:avLst/>
              <a:gdLst/>
              <a:ahLst/>
              <a:cxnLst/>
              <a:rect l="l" t="t" r="r" b="b"/>
              <a:pathLst>
                <a:path w="7428865" h="5260340">
                  <a:moveTo>
                    <a:pt x="7245858" y="229108"/>
                  </a:moveTo>
                  <a:lnTo>
                    <a:pt x="7200138" y="229108"/>
                  </a:lnTo>
                  <a:lnTo>
                    <a:pt x="7200138" y="5031232"/>
                  </a:lnTo>
                  <a:lnTo>
                    <a:pt x="7245858" y="5031244"/>
                  </a:lnTo>
                  <a:lnTo>
                    <a:pt x="7245858" y="229108"/>
                  </a:lnTo>
                  <a:close/>
                </a:path>
                <a:path w="7428865" h="5260340">
                  <a:moveTo>
                    <a:pt x="7245858" y="182880"/>
                  </a:moveTo>
                  <a:lnTo>
                    <a:pt x="182880" y="182880"/>
                  </a:lnTo>
                  <a:lnTo>
                    <a:pt x="182880" y="228600"/>
                  </a:lnTo>
                  <a:lnTo>
                    <a:pt x="182880" y="5031740"/>
                  </a:lnTo>
                  <a:lnTo>
                    <a:pt x="182880" y="5077460"/>
                  </a:lnTo>
                  <a:lnTo>
                    <a:pt x="7245858" y="5077460"/>
                  </a:lnTo>
                  <a:lnTo>
                    <a:pt x="7245858" y="5031740"/>
                  </a:lnTo>
                  <a:lnTo>
                    <a:pt x="228600" y="5031740"/>
                  </a:lnTo>
                  <a:lnTo>
                    <a:pt x="228600" y="228600"/>
                  </a:lnTo>
                  <a:lnTo>
                    <a:pt x="7245858" y="228600"/>
                  </a:lnTo>
                  <a:lnTo>
                    <a:pt x="7245858" y="182880"/>
                  </a:lnTo>
                  <a:close/>
                </a:path>
                <a:path w="7428865" h="5260340">
                  <a:moveTo>
                    <a:pt x="7428738" y="137668"/>
                  </a:moveTo>
                  <a:lnTo>
                    <a:pt x="7291578" y="137668"/>
                  </a:lnTo>
                  <a:lnTo>
                    <a:pt x="7291578" y="5122672"/>
                  </a:lnTo>
                  <a:lnTo>
                    <a:pt x="7428738" y="5122684"/>
                  </a:lnTo>
                  <a:lnTo>
                    <a:pt x="7428738" y="137668"/>
                  </a:lnTo>
                  <a:close/>
                </a:path>
                <a:path w="7428865" h="5260340">
                  <a:moveTo>
                    <a:pt x="7428738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0" y="5123180"/>
                  </a:lnTo>
                  <a:lnTo>
                    <a:pt x="0" y="5260340"/>
                  </a:lnTo>
                  <a:lnTo>
                    <a:pt x="7428738" y="5260340"/>
                  </a:lnTo>
                  <a:lnTo>
                    <a:pt x="7428738" y="5123180"/>
                  </a:lnTo>
                  <a:lnTo>
                    <a:pt x="137160" y="5123180"/>
                  </a:lnTo>
                  <a:lnTo>
                    <a:pt x="137160" y="137160"/>
                  </a:lnTo>
                  <a:lnTo>
                    <a:pt x="7428738" y="137160"/>
                  </a:lnTo>
                  <a:lnTo>
                    <a:pt x="74287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628899" y="1543050"/>
              <a:ext cx="880110" cy="5314950"/>
            </a:xfrm>
            <a:custGeom>
              <a:avLst/>
              <a:gdLst/>
              <a:ahLst/>
              <a:cxnLst/>
              <a:rect l="l" t="t" r="r" b="b"/>
              <a:pathLst>
                <a:path w="880110" h="5314950">
                  <a:moveTo>
                    <a:pt x="0" y="0"/>
                  </a:moveTo>
                  <a:lnTo>
                    <a:pt x="880110" y="5314949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628899" y="1543050"/>
              <a:ext cx="1508760" cy="5074920"/>
            </a:xfrm>
            <a:custGeom>
              <a:avLst/>
              <a:gdLst/>
              <a:ahLst/>
              <a:cxnLst/>
              <a:rect l="l" t="t" r="r" b="b"/>
              <a:pathLst>
                <a:path w="1508760" h="5074920">
                  <a:moveTo>
                    <a:pt x="0" y="0"/>
                  </a:moveTo>
                  <a:lnTo>
                    <a:pt x="1508760" y="507492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561" y="171069"/>
            <a:ext cx="8682990" cy="1010919"/>
          </a:xfrm>
          <a:prstGeom prst="rect"/>
          <a:solidFill>
            <a:srgbClr val="00AFEF"/>
          </a:solidFill>
          <a:ln w="57150">
            <a:solidFill>
              <a:srgbClr val="000000"/>
            </a:solidFill>
          </a:ln>
        </p:spPr>
        <p:txBody>
          <a:bodyPr wrap="square" lIns="0" tIns="45720" rIns="0" bIns="0" rtlCol="0" vert="horz">
            <a:spAutoFit/>
          </a:bodyPr>
          <a:lstStyle/>
          <a:p>
            <a:pPr marL="90805" marR="3500754">
              <a:lnSpc>
                <a:spcPts val="3460"/>
              </a:lnSpc>
              <a:spcBef>
                <a:spcPts val="360"/>
              </a:spcBef>
            </a:pPr>
            <a:r>
              <a:rPr dirty="0" sz="3200" spc="-45" b="0">
                <a:solidFill>
                  <a:srgbClr val="000000"/>
                </a:solidFill>
                <a:latin typeface="Calibri Light"/>
                <a:cs typeface="Calibri Light"/>
              </a:rPr>
              <a:t>Brainstem–vermis</a:t>
            </a:r>
            <a:r>
              <a:rPr dirty="0" sz="3200" spc="-130" b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3200" spc="-10" b="0">
                <a:solidFill>
                  <a:srgbClr val="000000"/>
                </a:solidFill>
                <a:latin typeface="Calibri Light"/>
                <a:cs typeface="Calibri Light"/>
              </a:rPr>
              <a:t>(BV)</a:t>
            </a:r>
            <a:r>
              <a:rPr dirty="0" sz="3200" spc="-120" b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3200" spc="-10" b="0">
                <a:solidFill>
                  <a:srgbClr val="000000"/>
                </a:solidFill>
                <a:latin typeface="Calibri Light"/>
                <a:cs typeface="Calibri Light"/>
              </a:rPr>
              <a:t>angle </a:t>
            </a:r>
            <a:r>
              <a:rPr dirty="0" sz="3200" spc="-50" b="0">
                <a:solidFill>
                  <a:srgbClr val="000000"/>
                </a:solidFill>
                <a:latin typeface="Calibri Light"/>
                <a:cs typeface="Calibri Light"/>
              </a:rPr>
              <a:t>Brainstem–tentorium</a:t>
            </a:r>
            <a:r>
              <a:rPr dirty="0" sz="3200" spc="-105" b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3200" spc="-20" b="0">
                <a:solidFill>
                  <a:srgbClr val="000000"/>
                </a:solidFill>
                <a:latin typeface="Calibri Light"/>
                <a:cs typeface="Calibri Light"/>
              </a:rPr>
              <a:t>(</a:t>
            </a:r>
            <a:r>
              <a:rPr dirty="0" sz="2900" spc="-20" b="0">
                <a:solidFill>
                  <a:srgbClr val="000000"/>
                </a:solidFill>
                <a:latin typeface="Calibri Light"/>
                <a:cs typeface="Calibri Light"/>
              </a:rPr>
              <a:t>BT</a:t>
            </a:r>
            <a:r>
              <a:rPr dirty="0" sz="3200" spc="-20" b="0">
                <a:solidFill>
                  <a:srgbClr val="000000"/>
                </a:solidFill>
                <a:latin typeface="Calibri Light"/>
                <a:cs typeface="Calibri Light"/>
              </a:rPr>
              <a:t>)</a:t>
            </a:r>
            <a:r>
              <a:rPr dirty="0" sz="3200" spc="-90" b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3200" spc="-10" b="0">
                <a:solidFill>
                  <a:srgbClr val="000000"/>
                </a:solidFill>
                <a:latin typeface="Calibri Light"/>
                <a:cs typeface="Calibri Light"/>
              </a:rPr>
              <a:t>angle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7390" y="1160476"/>
            <a:ext cx="7289165" cy="166370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5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Measurements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: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median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views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Wingdings"/>
                <a:cs typeface="Wingdings"/>
              </a:rPr>
              <a:t></a:t>
            </a:r>
            <a:r>
              <a:rPr dirty="0" sz="2800" spc="-105">
                <a:latin typeface="Times New Roman"/>
                <a:cs typeface="Times New Roman"/>
              </a:rPr>
              <a:t> </a:t>
            </a:r>
            <a:r>
              <a:rPr dirty="0" sz="2800" spc="-20">
                <a:latin typeface="Calibri"/>
                <a:cs typeface="Calibri"/>
              </a:rPr>
              <a:t>Tangential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line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2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Dorsal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aspect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brain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20">
                <a:latin typeface="Calibri"/>
                <a:cs typeface="Calibri"/>
              </a:rPr>
              <a:t>stem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-20">
                <a:latin typeface="Calibri"/>
                <a:cs typeface="Calibri"/>
              </a:rPr>
              <a:t>Ventral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contour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cerebellar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vermis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-10">
                <a:latin typeface="Calibri"/>
                <a:cs typeface="Calibri"/>
              </a:rPr>
              <a:t>Tentorium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1124" y="2864357"/>
            <a:ext cx="8487095" cy="361523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15900" y="6538721"/>
            <a:ext cx="8758555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Angsana New"/>
                <a:cs typeface="Angsana New"/>
              </a:rPr>
              <a:t>VOLPE</a:t>
            </a:r>
            <a:r>
              <a:rPr dirty="0" sz="1400" spc="-4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P.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Brainstem–vermis</a:t>
            </a:r>
            <a:r>
              <a:rPr dirty="0" sz="1400">
                <a:latin typeface="Angsana New"/>
                <a:cs typeface="Angsana New"/>
              </a:rPr>
              <a:t> and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brainstem–tentorium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angles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allow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accurate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categorization of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fetal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upward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rotation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of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cerebellar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vermis.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Ultrasound</a:t>
            </a:r>
            <a:r>
              <a:rPr dirty="0" sz="1400" spc="-10" i="1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Obstet</a:t>
            </a:r>
            <a:r>
              <a:rPr dirty="0" sz="1400" spc="-20" i="1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Gynecol</a:t>
            </a:r>
            <a:r>
              <a:rPr dirty="0" sz="1400" spc="-20" i="1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2012;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39: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632–635</a:t>
            </a:r>
            <a:endParaRPr sz="14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13409" y="111252"/>
            <a:ext cx="7311390" cy="6403975"/>
            <a:chOff x="613409" y="111252"/>
            <a:chExt cx="7311390" cy="64039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409" y="111252"/>
              <a:ext cx="7311390" cy="640384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446276" y="453390"/>
              <a:ext cx="5949315" cy="5562600"/>
            </a:xfrm>
            <a:custGeom>
              <a:avLst/>
              <a:gdLst/>
              <a:ahLst/>
              <a:cxnLst/>
              <a:rect l="l" t="t" r="r" b="b"/>
              <a:pathLst>
                <a:path w="5949315" h="5562600">
                  <a:moveTo>
                    <a:pt x="96774" y="186689"/>
                  </a:moveTo>
                  <a:lnTo>
                    <a:pt x="1079754" y="2449830"/>
                  </a:lnTo>
                </a:path>
                <a:path w="5949315" h="5562600">
                  <a:moveTo>
                    <a:pt x="62484" y="140970"/>
                  </a:moveTo>
                  <a:lnTo>
                    <a:pt x="1239774" y="2449830"/>
                  </a:lnTo>
                </a:path>
                <a:path w="5949315" h="5562600">
                  <a:moveTo>
                    <a:pt x="0" y="3253740"/>
                  </a:moveTo>
                  <a:lnTo>
                    <a:pt x="1177290" y="5562600"/>
                  </a:lnTo>
                </a:path>
                <a:path w="5949315" h="5562600">
                  <a:moveTo>
                    <a:pt x="3787140" y="3166110"/>
                  </a:moveTo>
                  <a:lnTo>
                    <a:pt x="4964430" y="5474970"/>
                  </a:lnTo>
                </a:path>
                <a:path w="5949315" h="5562600">
                  <a:moveTo>
                    <a:pt x="3787140" y="0"/>
                  </a:moveTo>
                  <a:lnTo>
                    <a:pt x="4964430" y="2308860"/>
                  </a:lnTo>
                </a:path>
                <a:path w="5949315" h="5562600">
                  <a:moveTo>
                    <a:pt x="96774" y="4320540"/>
                  </a:moveTo>
                  <a:lnTo>
                    <a:pt x="1639824" y="3166110"/>
                  </a:lnTo>
                </a:path>
                <a:path w="5949315" h="5562600">
                  <a:moveTo>
                    <a:pt x="3787140" y="3823716"/>
                  </a:moveTo>
                  <a:lnTo>
                    <a:pt x="5949315" y="4400931"/>
                  </a:lnTo>
                </a:path>
                <a:path w="5949315" h="5562600">
                  <a:moveTo>
                    <a:pt x="3787140" y="186689"/>
                  </a:moveTo>
                  <a:lnTo>
                    <a:pt x="5423534" y="177546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5773038" y="4494275"/>
              <a:ext cx="232410" cy="243840"/>
            </a:xfrm>
            <a:custGeom>
              <a:avLst/>
              <a:gdLst/>
              <a:ahLst/>
              <a:cxnLst/>
              <a:rect l="l" t="t" r="r" b="b"/>
              <a:pathLst>
                <a:path w="232410" h="243839">
                  <a:moveTo>
                    <a:pt x="232283" y="0"/>
                  </a:moveTo>
                  <a:lnTo>
                    <a:pt x="223321" y="54488"/>
                  </a:lnTo>
                  <a:lnTo>
                    <a:pt x="205941" y="104855"/>
                  </a:lnTo>
                  <a:lnTo>
                    <a:pt x="181331" y="149639"/>
                  </a:lnTo>
                  <a:lnTo>
                    <a:pt x="150683" y="187379"/>
                  </a:lnTo>
                  <a:lnTo>
                    <a:pt x="115187" y="216612"/>
                  </a:lnTo>
                  <a:lnTo>
                    <a:pt x="76035" y="235877"/>
                  </a:lnTo>
                  <a:lnTo>
                    <a:pt x="34416" y="243712"/>
                  </a:lnTo>
                  <a:lnTo>
                    <a:pt x="25681" y="243808"/>
                  </a:lnTo>
                  <a:lnTo>
                    <a:pt x="17017" y="243332"/>
                  </a:lnTo>
                  <a:lnTo>
                    <a:pt x="8449" y="242284"/>
                  </a:lnTo>
                  <a:lnTo>
                    <a:pt x="0" y="240665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1268" y="4629911"/>
              <a:ext cx="155956" cy="11938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0504" y="4557641"/>
              <a:ext cx="147510" cy="11710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6217" y="4508754"/>
              <a:ext cx="156083" cy="11937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999234" y="4380356"/>
              <a:ext cx="164465" cy="387350"/>
            </a:xfrm>
            <a:custGeom>
              <a:avLst/>
              <a:gdLst/>
              <a:ahLst/>
              <a:cxnLst/>
              <a:rect l="l" t="t" r="r" b="b"/>
              <a:pathLst>
                <a:path w="164464" h="387350">
                  <a:moveTo>
                    <a:pt x="124079" y="0"/>
                  </a:moveTo>
                  <a:lnTo>
                    <a:pt x="144162" y="40999"/>
                  </a:lnTo>
                  <a:lnTo>
                    <a:pt x="157515" y="84992"/>
                  </a:lnTo>
                  <a:lnTo>
                    <a:pt x="164231" y="130625"/>
                  </a:lnTo>
                  <a:lnTo>
                    <a:pt x="164401" y="176545"/>
                  </a:lnTo>
                  <a:lnTo>
                    <a:pt x="158118" y="221400"/>
                  </a:lnTo>
                  <a:lnTo>
                    <a:pt x="145474" y="263836"/>
                  </a:lnTo>
                  <a:lnTo>
                    <a:pt x="126561" y="302501"/>
                  </a:lnTo>
                  <a:lnTo>
                    <a:pt x="101473" y="336042"/>
                  </a:lnTo>
                  <a:lnTo>
                    <a:pt x="53975" y="372395"/>
                  </a:lnTo>
                  <a:lnTo>
                    <a:pt x="27570" y="382476"/>
                  </a:lnTo>
                  <a:lnTo>
                    <a:pt x="0" y="386842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74442" y="4494911"/>
              <a:ext cx="148462" cy="121919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99924" y="4522882"/>
              <a:ext cx="148280" cy="10728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26565" y="4522342"/>
              <a:ext cx="148336" cy="121793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729224" y="1314957"/>
              <a:ext cx="213995" cy="157480"/>
            </a:xfrm>
            <a:custGeom>
              <a:avLst/>
              <a:gdLst/>
              <a:ahLst/>
              <a:cxnLst/>
              <a:rect l="l" t="t" r="r" b="b"/>
              <a:pathLst>
                <a:path w="213995" h="157480">
                  <a:moveTo>
                    <a:pt x="213613" y="0"/>
                  </a:moveTo>
                  <a:lnTo>
                    <a:pt x="189756" y="50440"/>
                  </a:lnTo>
                  <a:lnTo>
                    <a:pt x="159107" y="92545"/>
                  </a:lnTo>
                  <a:lnTo>
                    <a:pt x="123237" y="125174"/>
                  </a:lnTo>
                  <a:lnTo>
                    <a:pt x="83716" y="147188"/>
                  </a:lnTo>
                  <a:lnTo>
                    <a:pt x="42114" y="157447"/>
                  </a:lnTo>
                  <a:lnTo>
                    <a:pt x="0" y="154812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26531" y="1407287"/>
              <a:ext cx="156083" cy="11937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55767" y="1335016"/>
              <a:ext cx="147494" cy="11722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91352" y="1286129"/>
              <a:ext cx="156083" cy="1193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218" y="335279"/>
            <a:ext cx="8784907" cy="621792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15900" y="6552332"/>
            <a:ext cx="8758555" cy="232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70"/>
              </a:lnSpc>
            </a:pPr>
            <a:r>
              <a:rPr dirty="0" sz="1400">
                <a:latin typeface="Angsana New"/>
                <a:cs typeface="Angsana New"/>
              </a:rPr>
              <a:t>VOLPE</a:t>
            </a:r>
            <a:r>
              <a:rPr dirty="0" sz="1400" spc="-4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P.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Brainstem–vermis</a:t>
            </a:r>
            <a:r>
              <a:rPr dirty="0" sz="1400">
                <a:latin typeface="Angsana New"/>
                <a:cs typeface="Angsana New"/>
              </a:rPr>
              <a:t> and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brainstem–tentorium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angles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allow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accurate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categorization of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fetal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upward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rotation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of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cerebellar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vermis.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Ultrasound</a:t>
            </a:r>
            <a:r>
              <a:rPr dirty="0" sz="1400" spc="-10" i="1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Obstet</a:t>
            </a:r>
            <a:r>
              <a:rPr dirty="0" sz="1400" spc="-20" i="1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Gynecol</a:t>
            </a:r>
            <a:r>
              <a:rPr dirty="0" sz="1400" spc="-20" i="1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2012;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39: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632–635</a:t>
            </a:r>
            <a:endParaRPr sz="14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4131" y="196862"/>
            <a:ext cx="8272739" cy="6192507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15900" y="6552332"/>
            <a:ext cx="8758555" cy="232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70"/>
              </a:lnSpc>
            </a:pPr>
            <a:r>
              <a:rPr dirty="0" sz="1400">
                <a:latin typeface="Angsana New"/>
                <a:cs typeface="Angsana New"/>
              </a:rPr>
              <a:t>VOLPE</a:t>
            </a:r>
            <a:r>
              <a:rPr dirty="0" sz="1400" spc="-4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P.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Brainstem–vermis</a:t>
            </a:r>
            <a:r>
              <a:rPr dirty="0" sz="1400">
                <a:latin typeface="Angsana New"/>
                <a:cs typeface="Angsana New"/>
              </a:rPr>
              <a:t> and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brainstem–tentorium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angles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allow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accurate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categorization of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fetal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upward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rotation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of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cerebellar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vermis.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Ultrasound</a:t>
            </a:r>
            <a:r>
              <a:rPr dirty="0" sz="1400" spc="-10" i="1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Obstet</a:t>
            </a:r>
            <a:r>
              <a:rPr dirty="0" sz="1400" spc="-20" i="1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Gynecol</a:t>
            </a:r>
            <a:r>
              <a:rPr dirty="0" sz="1400" spc="-20" i="1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2012;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39: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632–635</a:t>
            </a:r>
            <a:endParaRPr sz="14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8976" y="340182"/>
            <a:ext cx="7723944" cy="594483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215900" y="6552332"/>
            <a:ext cx="8758555" cy="232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70"/>
              </a:lnSpc>
            </a:pPr>
            <a:r>
              <a:rPr dirty="0" sz="1400">
                <a:latin typeface="Angsana New"/>
                <a:cs typeface="Angsana New"/>
              </a:rPr>
              <a:t>VOLPE</a:t>
            </a:r>
            <a:r>
              <a:rPr dirty="0" sz="1400" spc="-4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P.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Brainstem–vermis</a:t>
            </a:r>
            <a:r>
              <a:rPr dirty="0" sz="1400">
                <a:latin typeface="Angsana New"/>
                <a:cs typeface="Angsana New"/>
              </a:rPr>
              <a:t> and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brainstem–tentorium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angles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allow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accurate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categorization of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fetal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upward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rotation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of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cerebellar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vermis.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Ultrasound</a:t>
            </a:r>
            <a:r>
              <a:rPr dirty="0" sz="1400" spc="-10" i="1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Obstet</a:t>
            </a:r>
            <a:r>
              <a:rPr dirty="0" sz="1400" spc="-20" i="1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Gynecol</a:t>
            </a:r>
            <a:r>
              <a:rPr dirty="0" sz="1400" spc="-20" i="1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2012;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39: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632–635</a:t>
            </a:r>
            <a:endParaRPr sz="14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955" y="442406"/>
            <a:ext cx="8575728" cy="561608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587500" y="6489191"/>
            <a:ext cx="751585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ngsana New"/>
                <a:cs typeface="Angsana New"/>
              </a:rPr>
              <a:t>ASHLEY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J.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R.</a:t>
            </a:r>
            <a:r>
              <a:rPr dirty="0" sz="1800" spc="-2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Inferior vermian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hypoplasia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–preconception,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misconception.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Ultrasound</a:t>
            </a:r>
            <a:r>
              <a:rPr dirty="0" sz="1800" spc="-10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Obstet</a:t>
            </a:r>
            <a:r>
              <a:rPr dirty="0" sz="1800" spc="-20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Gynecol</a:t>
            </a:r>
            <a:r>
              <a:rPr dirty="0" sz="1800" spc="-20" i="1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2014;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43:</a:t>
            </a:r>
            <a:r>
              <a:rPr dirty="0" sz="1800" spc="-10">
                <a:latin typeface="Angsana New"/>
                <a:cs typeface="Angsana New"/>
              </a:rPr>
              <a:t> 123–136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5363" y="1415796"/>
            <a:ext cx="4770437" cy="159025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4104" y="3119696"/>
            <a:ext cx="4236180" cy="336949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32376" y="2993135"/>
            <a:ext cx="4611623" cy="3574541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184404" y="3766565"/>
            <a:ext cx="3550920" cy="1680210"/>
            <a:chOff x="184404" y="3766565"/>
            <a:chExt cx="3550920" cy="1680210"/>
          </a:xfrm>
        </p:grpSpPr>
        <p:sp>
          <p:nvSpPr>
            <p:cNvPr id="6" name="object 6" descr=""/>
            <p:cNvSpPr/>
            <p:nvPr/>
          </p:nvSpPr>
          <p:spPr>
            <a:xfrm>
              <a:off x="2105024" y="3795140"/>
              <a:ext cx="547370" cy="1623060"/>
            </a:xfrm>
            <a:custGeom>
              <a:avLst/>
              <a:gdLst/>
              <a:ahLst/>
              <a:cxnLst/>
              <a:rect l="l" t="t" r="r" b="b"/>
              <a:pathLst>
                <a:path w="547369" h="1623060">
                  <a:moveTo>
                    <a:pt x="546988" y="1623059"/>
                  </a:moveTo>
                  <a:lnTo>
                    <a:pt x="0" y="0"/>
                  </a:lnTo>
                </a:path>
              </a:pathLst>
            </a:custGeom>
            <a:ln w="571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00531" y="4000880"/>
              <a:ext cx="2506345" cy="902969"/>
            </a:xfrm>
            <a:custGeom>
              <a:avLst/>
              <a:gdLst/>
              <a:ahLst/>
              <a:cxnLst/>
              <a:rect l="l" t="t" r="r" b="b"/>
              <a:pathLst>
                <a:path w="2506345" h="902970">
                  <a:moveTo>
                    <a:pt x="0" y="902970"/>
                  </a:moveTo>
                  <a:lnTo>
                    <a:pt x="2506091" y="0"/>
                  </a:lnTo>
                </a:path>
              </a:pathLst>
            </a:custGeom>
            <a:ln w="57150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12979" y="4464176"/>
              <a:ext cx="1149350" cy="369570"/>
            </a:xfrm>
            <a:custGeom>
              <a:avLst/>
              <a:gdLst/>
              <a:ahLst/>
              <a:cxnLst/>
              <a:rect l="l" t="t" r="r" b="b"/>
              <a:pathLst>
                <a:path w="1149350" h="369570">
                  <a:moveTo>
                    <a:pt x="0" y="369570"/>
                  </a:moveTo>
                  <a:lnTo>
                    <a:pt x="1149096" y="369570"/>
                  </a:lnTo>
                  <a:lnTo>
                    <a:pt x="1149096" y="0"/>
                  </a:lnTo>
                  <a:lnTo>
                    <a:pt x="0" y="0"/>
                  </a:lnTo>
                  <a:lnTo>
                    <a:pt x="0" y="369570"/>
                  </a:lnTo>
                  <a:close/>
                </a:path>
              </a:pathLst>
            </a:custGeom>
            <a:ln w="571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212597" y="187452"/>
            <a:ext cx="8772525" cy="1031240"/>
          </a:xfrm>
          <a:prstGeom prst="rect">
            <a:avLst/>
          </a:prstGeom>
          <a:solidFill>
            <a:srgbClr val="FFCCFF"/>
          </a:solidFill>
          <a:ln w="76200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91440">
              <a:lnSpc>
                <a:spcPts val="3615"/>
              </a:lnSpc>
            </a:pPr>
            <a:r>
              <a:rPr dirty="0" sz="3600" b="1">
                <a:latin typeface="Calibri"/>
                <a:cs typeface="Calibri"/>
              </a:rPr>
              <a:t>Craniocaudal</a:t>
            </a:r>
            <a:r>
              <a:rPr dirty="0" sz="3600" spc="-8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Diameter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7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Vermis</a:t>
            </a:r>
            <a:endParaRPr sz="3600">
              <a:latin typeface="Calibri"/>
              <a:cs typeface="Calibri"/>
            </a:endParaRPr>
          </a:p>
          <a:p>
            <a:pPr marL="91440">
              <a:lnSpc>
                <a:spcPts val="4105"/>
              </a:lnSpc>
            </a:pPr>
            <a:r>
              <a:rPr dirty="0" sz="3600" b="1">
                <a:latin typeface="Calibri"/>
                <a:cs typeface="Calibri"/>
              </a:rPr>
              <a:t>Ratio</a:t>
            </a:r>
            <a:r>
              <a:rPr dirty="0" sz="3600" spc="-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2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superior</a:t>
            </a:r>
            <a:r>
              <a:rPr dirty="0" sz="3600" spc="-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and</a:t>
            </a:r>
            <a:r>
              <a:rPr dirty="0" sz="3600" spc="-15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inferior</a:t>
            </a:r>
            <a:r>
              <a:rPr dirty="0" sz="3600" spc="-3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lobes</a:t>
            </a:r>
            <a:r>
              <a:rPr dirty="0" sz="3600" spc="-10" b="1">
                <a:latin typeface="Calibri"/>
                <a:cs typeface="Calibri"/>
              </a:rPr>
              <a:t> </a:t>
            </a:r>
            <a:r>
              <a:rPr dirty="0" sz="3600" b="1">
                <a:latin typeface="Calibri"/>
                <a:cs typeface="Calibri"/>
              </a:rPr>
              <a:t>of</a:t>
            </a:r>
            <a:r>
              <a:rPr dirty="0" sz="3600" spc="-25" b="1">
                <a:latin typeface="Calibri"/>
                <a:cs typeface="Calibri"/>
              </a:rPr>
              <a:t> </a:t>
            </a:r>
            <a:r>
              <a:rPr dirty="0" sz="3600" spc="-10" b="1">
                <a:latin typeface="Calibri"/>
                <a:cs typeface="Calibri"/>
              </a:rPr>
              <a:t>Vermis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3383660" y="3068192"/>
            <a:ext cx="1149350" cy="369570"/>
          </a:xfrm>
          <a:custGeom>
            <a:avLst/>
            <a:gdLst/>
            <a:ahLst/>
            <a:cxnLst/>
            <a:rect l="l" t="t" r="r" b="b"/>
            <a:pathLst>
              <a:path w="1149350" h="369570">
                <a:moveTo>
                  <a:pt x="0" y="369570"/>
                </a:moveTo>
                <a:lnTo>
                  <a:pt x="1149096" y="369570"/>
                </a:lnTo>
                <a:lnTo>
                  <a:pt x="1149096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7884032" y="3142869"/>
            <a:ext cx="1148715" cy="369570"/>
          </a:xfrm>
          <a:custGeom>
            <a:avLst/>
            <a:gdLst/>
            <a:ahLst/>
            <a:cxnLst/>
            <a:rect l="l" t="t" r="r" b="b"/>
            <a:pathLst>
              <a:path w="1148715" h="369570">
                <a:moveTo>
                  <a:pt x="0" y="369570"/>
                </a:moveTo>
                <a:lnTo>
                  <a:pt x="1148333" y="369570"/>
                </a:lnTo>
                <a:lnTo>
                  <a:pt x="1148333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4611242" y="5037963"/>
            <a:ext cx="1149350" cy="369570"/>
          </a:xfrm>
          <a:custGeom>
            <a:avLst/>
            <a:gdLst/>
            <a:ahLst/>
            <a:cxnLst/>
            <a:rect l="l" t="t" r="r" b="b"/>
            <a:pathLst>
              <a:path w="1149350" h="369570">
                <a:moveTo>
                  <a:pt x="0" y="369570"/>
                </a:moveTo>
                <a:lnTo>
                  <a:pt x="1149096" y="369570"/>
                </a:lnTo>
                <a:lnTo>
                  <a:pt x="1149096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474218" y="6578581"/>
            <a:ext cx="8438515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70"/>
              </a:lnSpc>
            </a:pPr>
            <a:r>
              <a:rPr dirty="0" sz="1400">
                <a:latin typeface="Angsana New"/>
                <a:cs typeface="Angsana New"/>
              </a:rPr>
              <a:t>Ashley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J.</a:t>
            </a:r>
            <a:r>
              <a:rPr dirty="0" sz="1400" spc="-3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R.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The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Fetal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Cerebellar</a:t>
            </a:r>
            <a:r>
              <a:rPr dirty="0" sz="1400">
                <a:latin typeface="Angsana New"/>
                <a:cs typeface="Angsana New"/>
              </a:rPr>
              <a:t> Vermis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Assessment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for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Abnormal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Development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by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Ultrasonography and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Magnetic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Resonance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Imaging.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Ultrasound</a:t>
            </a:r>
            <a:r>
              <a:rPr dirty="0" sz="1400" spc="-10">
                <a:latin typeface="Angsana New"/>
                <a:cs typeface="Angsana New"/>
              </a:rPr>
              <a:t> Quarterly</a:t>
            </a:r>
            <a:r>
              <a:rPr dirty="0" sz="1400" spc="-3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2007;23:211Y223</a:t>
            </a:r>
            <a:endParaRPr sz="14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" y="163068"/>
            <a:ext cx="8755380" cy="889000"/>
          </a:xfrm>
          <a:prstGeom prst="rect"/>
          <a:solidFill>
            <a:srgbClr val="FFCCFF"/>
          </a:solidFill>
          <a:ln w="76200">
            <a:solidFill>
              <a:srgbClr val="000000"/>
            </a:solidFill>
          </a:ln>
        </p:spPr>
        <p:txBody>
          <a:bodyPr wrap="square" lIns="0" tIns="76835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605"/>
              </a:spcBef>
            </a:pP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Craniocaudal</a:t>
            </a:r>
            <a:r>
              <a:rPr dirty="0" sz="4000" spc="-8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Diameter</a:t>
            </a:r>
            <a:r>
              <a:rPr dirty="0" sz="4000" spc="-8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dirty="0" sz="4000" spc="-7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000000"/>
                </a:solidFill>
                <a:latin typeface="Calibri"/>
                <a:cs typeface="Calibri"/>
              </a:rPr>
              <a:t>Vermis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84115" y="1378203"/>
            <a:ext cx="363347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  <a:tab pos="2242185" algn="l"/>
              </a:tabLst>
            </a:pPr>
            <a:r>
              <a:rPr dirty="0" sz="2600" b="1">
                <a:solidFill>
                  <a:srgbClr val="FF0000"/>
                </a:solidFill>
                <a:latin typeface="Calibri"/>
                <a:cs typeface="Calibri"/>
              </a:rPr>
              <a:t>Confirmed</a:t>
            </a:r>
            <a:r>
              <a:rPr dirty="0" sz="2600" spc="-25" b="1">
                <a:solidFill>
                  <a:srgbClr val="FF0000"/>
                </a:solidFill>
                <a:latin typeface="Calibri"/>
                <a:cs typeface="Calibri"/>
              </a:rPr>
              <a:t> by</a:t>
            </a:r>
            <a:r>
              <a:rPr dirty="0" sz="2600" b="1">
                <a:solidFill>
                  <a:srgbClr val="FF0000"/>
                </a:solidFill>
                <a:latin typeface="Calibri"/>
                <a:cs typeface="Calibri"/>
              </a:rPr>
              <a:t>	US</a:t>
            </a:r>
            <a:r>
              <a:rPr dirty="0" sz="2600" spc="-1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600" b="1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dirty="0" sz="2600" spc="-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600" spc="-25" b="1">
                <a:solidFill>
                  <a:srgbClr val="FF0000"/>
                </a:solidFill>
                <a:latin typeface="Calibri"/>
                <a:cs typeface="Calibri"/>
              </a:rPr>
              <a:t>MRI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282" y="1307899"/>
            <a:ext cx="3752745" cy="517591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5673" y="4572152"/>
            <a:ext cx="3668413" cy="104241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43645" y="2122405"/>
            <a:ext cx="4664986" cy="2334932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74218" y="6578581"/>
            <a:ext cx="8438515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70"/>
              </a:lnSpc>
            </a:pPr>
            <a:r>
              <a:rPr dirty="0" sz="1400">
                <a:latin typeface="Angsana New"/>
                <a:cs typeface="Angsana New"/>
              </a:rPr>
              <a:t>Ashley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J.</a:t>
            </a:r>
            <a:r>
              <a:rPr dirty="0" sz="1400" spc="-3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R.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The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Fetal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Cerebellar</a:t>
            </a:r>
            <a:r>
              <a:rPr dirty="0" sz="1400">
                <a:latin typeface="Angsana New"/>
                <a:cs typeface="Angsana New"/>
              </a:rPr>
              <a:t> Vermis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Assessment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for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Abnormal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Development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by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Ultrasonography and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Magnetic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Resonance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Imaging.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Ultrasound</a:t>
            </a:r>
            <a:r>
              <a:rPr dirty="0" sz="1400" spc="-10">
                <a:latin typeface="Angsana New"/>
                <a:cs typeface="Angsana New"/>
              </a:rPr>
              <a:t> Quarterly</a:t>
            </a:r>
            <a:r>
              <a:rPr dirty="0" sz="1400" spc="-3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2007;23:211Y223</a:t>
            </a:r>
            <a:endParaRPr sz="14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502" y="213359"/>
            <a:ext cx="8754745" cy="919480"/>
          </a:xfrm>
          <a:prstGeom prst="rect"/>
          <a:solidFill>
            <a:srgbClr val="FFCCFF"/>
          </a:solidFill>
          <a:ln w="76200">
            <a:solidFill>
              <a:srgbClr val="000000"/>
            </a:solidFill>
          </a:ln>
        </p:spPr>
        <p:txBody>
          <a:bodyPr wrap="square" lIns="0" tIns="12890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1015"/>
              </a:spcBef>
            </a:pP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Ratio</a:t>
            </a:r>
            <a:r>
              <a:rPr dirty="0" sz="3600" spc="-2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dirty="0" sz="3600" spc="-2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superior</a:t>
            </a:r>
            <a:r>
              <a:rPr dirty="0" sz="3600" spc="-3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and</a:t>
            </a:r>
            <a:r>
              <a:rPr dirty="0" sz="3600" spc="-1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inferior</a:t>
            </a:r>
            <a:r>
              <a:rPr dirty="0" sz="3600" spc="-3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lobes</a:t>
            </a:r>
            <a:r>
              <a:rPr dirty="0" sz="3600" spc="-1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dirty="0" sz="3600" spc="-2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000000"/>
                </a:solidFill>
                <a:latin typeface="Calibri"/>
                <a:cs typeface="Calibri"/>
              </a:rPr>
              <a:t>Vermis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07491" y="1118149"/>
            <a:ext cx="7808595" cy="207073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Useful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cases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suspected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IVH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Reduced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relative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growth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the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inferior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vermis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  <a:tab pos="4655820" algn="l"/>
                <a:tab pos="6565900" algn="l"/>
              </a:tabLst>
            </a:pPr>
            <a:r>
              <a:rPr dirty="0" sz="2800" spc="-10">
                <a:latin typeface="Calibri"/>
                <a:cs typeface="Calibri"/>
              </a:rPr>
              <a:t>Average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Wingdings"/>
                <a:cs typeface="Wingdings"/>
              </a:rPr>
              <a:t></a:t>
            </a:r>
            <a:r>
              <a:rPr dirty="0" sz="2800" spc="-100">
                <a:latin typeface="Times New Roman"/>
                <a:cs typeface="Times New Roman"/>
              </a:rPr>
              <a:t> </a:t>
            </a:r>
            <a:r>
              <a:rPr dirty="0" sz="2800">
                <a:latin typeface="Calibri"/>
                <a:cs typeface="Calibri"/>
              </a:rPr>
              <a:t>Superior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: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Inferior</a:t>
            </a:r>
            <a:r>
              <a:rPr dirty="0" sz="2800">
                <a:latin typeface="Calibri"/>
                <a:cs typeface="Calibri"/>
              </a:rPr>
              <a:t>	=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47%</a:t>
            </a:r>
            <a:r>
              <a:rPr dirty="0" sz="2800" spc="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: </a:t>
            </a:r>
            <a:r>
              <a:rPr dirty="0" sz="2800" spc="-25">
                <a:solidFill>
                  <a:srgbClr val="FF0000"/>
                </a:solidFill>
                <a:latin typeface="Calibri"/>
                <a:cs typeface="Calibri"/>
              </a:rPr>
              <a:t>53%</a:t>
            </a: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	(1</a:t>
            </a:r>
            <a:r>
              <a:rPr dirty="0" sz="2800" spc="-114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FF0000"/>
                </a:solidFill>
                <a:latin typeface="Calibri"/>
                <a:cs typeface="Calibri"/>
              </a:rPr>
              <a:t>: 2)</a:t>
            </a:r>
            <a:r>
              <a:rPr dirty="0" sz="2800" spc="-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FF0000"/>
                </a:solidFill>
                <a:latin typeface="Calibri"/>
                <a:cs typeface="Calibri"/>
              </a:rPr>
              <a:t>??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85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No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significant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change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with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gestational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age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83348" y="3242310"/>
            <a:ext cx="7833359" cy="3223895"/>
            <a:chOff x="683348" y="3242310"/>
            <a:chExt cx="7833359" cy="322389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2217" y="3242310"/>
              <a:ext cx="7773887" cy="238048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348" y="5622798"/>
              <a:ext cx="5679313" cy="843118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3828034" y="6393434"/>
            <a:ext cx="5049520" cy="238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Angsana New"/>
                <a:cs typeface="Angsana New"/>
              </a:rPr>
              <a:t>Gustavo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M.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The</a:t>
            </a:r>
            <a:r>
              <a:rPr dirty="0" sz="1400" spc="-4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fetal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cerebellum.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Pitfalls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in</a:t>
            </a:r>
            <a:r>
              <a:rPr dirty="0" sz="1400" spc="-3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diagnosis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and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management. </a:t>
            </a:r>
            <a:r>
              <a:rPr dirty="0" sz="1400" i="1">
                <a:latin typeface="Angsana New"/>
                <a:cs typeface="Angsana New"/>
              </a:rPr>
              <a:t>Prenat</a:t>
            </a:r>
            <a:r>
              <a:rPr dirty="0" sz="1400" spc="-15" i="1">
                <a:latin typeface="Angsana New"/>
                <a:cs typeface="Angsana New"/>
              </a:rPr>
              <a:t> </a:t>
            </a:r>
            <a:r>
              <a:rPr dirty="0" sz="1400" i="1">
                <a:latin typeface="Angsana New"/>
                <a:cs typeface="Angsana New"/>
              </a:rPr>
              <a:t>Diagn</a:t>
            </a:r>
            <a:r>
              <a:rPr dirty="0" sz="1400" spc="-30" i="1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2009;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29: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372–380.</a:t>
            </a:r>
            <a:endParaRPr sz="1400">
              <a:latin typeface="Angsana New"/>
              <a:cs typeface="Angsana Ne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74218" y="6578581"/>
            <a:ext cx="8438515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70"/>
              </a:lnSpc>
            </a:pPr>
            <a:r>
              <a:rPr dirty="0" sz="1400">
                <a:latin typeface="Angsana New"/>
                <a:cs typeface="Angsana New"/>
              </a:rPr>
              <a:t>Ashley</a:t>
            </a:r>
            <a:r>
              <a:rPr dirty="0" sz="1400" spc="-2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J.</a:t>
            </a:r>
            <a:r>
              <a:rPr dirty="0" sz="1400" spc="-3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R.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The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Fetal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Cerebellar</a:t>
            </a:r>
            <a:r>
              <a:rPr dirty="0" sz="1400">
                <a:latin typeface="Angsana New"/>
                <a:cs typeface="Angsana New"/>
              </a:rPr>
              <a:t> Vermis</a:t>
            </a:r>
            <a:r>
              <a:rPr dirty="0" sz="1400" spc="-1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Assessment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for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Abnormal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Development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by</a:t>
            </a:r>
            <a:r>
              <a:rPr dirty="0" sz="1400" spc="-30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Ultrasonography and</a:t>
            </a:r>
            <a:r>
              <a:rPr dirty="0" sz="1400" spc="-2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Magnetic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Resonance</a:t>
            </a:r>
            <a:r>
              <a:rPr dirty="0" sz="1400" spc="-1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Imaging.</a:t>
            </a:r>
            <a:r>
              <a:rPr dirty="0" sz="1400" spc="-5">
                <a:latin typeface="Angsana New"/>
                <a:cs typeface="Angsana New"/>
              </a:rPr>
              <a:t> </a:t>
            </a:r>
            <a:r>
              <a:rPr dirty="0" sz="1400">
                <a:latin typeface="Angsana New"/>
                <a:cs typeface="Angsana New"/>
              </a:rPr>
              <a:t>Ultrasound</a:t>
            </a:r>
            <a:r>
              <a:rPr dirty="0" sz="1400" spc="-10">
                <a:latin typeface="Angsana New"/>
                <a:cs typeface="Angsana New"/>
              </a:rPr>
              <a:t> Quarterly</a:t>
            </a:r>
            <a:r>
              <a:rPr dirty="0" sz="1400" spc="-35">
                <a:latin typeface="Angsana New"/>
                <a:cs typeface="Angsana New"/>
              </a:rPr>
              <a:t> </a:t>
            </a:r>
            <a:r>
              <a:rPr dirty="0" sz="1400" spc="-10">
                <a:latin typeface="Angsana New"/>
                <a:cs typeface="Angsana New"/>
              </a:rPr>
              <a:t>2007;23:211Y223</a:t>
            </a:r>
            <a:endParaRPr sz="14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4310" y="364997"/>
            <a:ext cx="8721090" cy="1155700"/>
          </a:xfrm>
          <a:prstGeom prst="rect"/>
          <a:solidFill>
            <a:srgbClr val="BEBEBE"/>
          </a:solidFill>
          <a:ln w="76200">
            <a:solidFill>
              <a:srgbClr val="000000"/>
            </a:solidFill>
          </a:ln>
        </p:spPr>
        <p:txBody>
          <a:bodyPr wrap="square" lIns="0" tIns="17272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1360"/>
              </a:spcBef>
            </a:pP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Pitfalls</a:t>
            </a:r>
            <a:r>
              <a:rPr dirty="0" sz="4400" spc="-13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in</a:t>
            </a:r>
            <a:r>
              <a:rPr dirty="0" sz="4400" spc="-114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Diagnosis</a:t>
            </a:r>
            <a:r>
              <a:rPr dirty="0" sz="4400" spc="-13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000000"/>
                </a:solidFill>
                <a:latin typeface="Calibri"/>
                <a:cs typeface="Calibri"/>
              </a:rPr>
              <a:t>&amp;</a:t>
            </a:r>
            <a:r>
              <a:rPr dirty="0" sz="4400" spc="-114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1">
                <a:solidFill>
                  <a:srgbClr val="000000"/>
                </a:solidFill>
                <a:latin typeface="Calibri"/>
                <a:cs typeface="Calibri"/>
              </a:rPr>
              <a:t>Management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228981" y="1837563"/>
            <a:ext cx="8721090" cy="4655820"/>
          </a:xfrm>
          <a:custGeom>
            <a:avLst/>
            <a:gdLst/>
            <a:ahLst/>
            <a:cxnLst/>
            <a:rect l="l" t="t" r="r" b="b"/>
            <a:pathLst>
              <a:path w="8721090" h="4655820">
                <a:moveTo>
                  <a:pt x="0" y="4655820"/>
                </a:moveTo>
                <a:lnTo>
                  <a:pt x="8721090" y="4655820"/>
                </a:lnTo>
                <a:lnTo>
                  <a:pt x="8721090" y="0"/>
                </a:lnTo>
                <a:lnTo>
                  <a:pt x="0" y="0"/>
                </a:lnTo>
                <a:lnTo>
                  <a:pt x="0" y="465582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07340" y="1804669"/>
            <a:ext cx="7966709" cy="439293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41300" marR="6350" indent="-228600">
              <a:lnSpc>
                <a:spcPts val="3020"/>
              </a:lnSpc>
              <a:spcBef>
                <a:spcPts val="484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Five</a:t>
            </a:r>
            <a:r>
              <a:rPr dirty="0" sz="2800" spc="-6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different</a:t>
            </a:r>
            <a:r>
              <a:rPr dirty="0" sz="2800" spc="-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situations</a:t>
            </a:r>
            <a:r>
              <a:rPr dirty="0" sz="28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may</a:t>
            </a:r>
            <a:r>
              <a:rPr dirty="0" sz="2800" spc="-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result</a:t>
            </a:r>
            <a:r>
              <a:rPr dirty="0" sz="2800" spc="-4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in</a:t>
            </a:r>
            <a:r>
              <a:rPr dirty="0" sz="2800" spc="-4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diagnostic</a:t>
            </a:r>
            <a:r>
              <a:rPr dirty="0" sz="2800" spc="-5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spc="-25" b="1">
                <a:solidFill>
                  <a:srgbClr val="FF0000"/>
                </a:solidFill>
                <a:latin typeface="Calibri"/>
                <a:cs typeface="Calibri"/>
              </a:rPr>
              <a:t>and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counseling</a:t>
            </a:r>
            <a:r>
              <a:rPr dirty="0" sz="2800" spc="-8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Calibri"/>
                <a:cs typeface="Calibri"/>
              </a:rPr>
              <a:t>errors</a:t>
            </a:r>
            <a:r>
              <a:rPr dirty="0" sz="2800" spc="-6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Calibri"/>
                <a:cs typeface="Calibri"/>
              </a:rPr>
              <a:t>confusion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4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-10">
                <a:latin typeface="Calibri"/>
                <a:cs typeface="Calibri"/>
              </a:rPr>
              <a:t>Different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entities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describing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vermian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pathologies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939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Premature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diagnosis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abnormal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vermian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formation</a:t>
            </a:r>
            <a:endParaRPr sz="2400">
              <a:latin typeface="Calibri"/>
              <a:cs typeface="Calibri"/>
            </a:endParaRPr>
          </a:p>
          <a:p>
            <a:pPr lvl="1" marL="698500" marR="5080" indent="-698500">
              <a:lnSpc>
                <a:spcPct val="150000"/>
              </a:lnSpc>
              <a:spcBef>
                <a:spcPts val="50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Difficulties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ultrasonographic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differentiation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between </a:t>
            </a:r>
            <a:r>
              <a:rPr dirty="0" sz="2400">
                <a:latin typeface="Calibri"/>
                <a:cs typeface="Calibri"/>
              </a:rPr>
              <a:t>cerebellar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hemispheres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vermis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939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Late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development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cerebellar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hypoplasia/atrophy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94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-10">
                <a:latin typeface="Calibri"/>
                <a:cs typeface="Calibri"/>
              </a:rPr>
              <a:t>Differential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diagnosis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unilateral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cerebellar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findings.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05023" y="6552436"/>
            <a:ext cx="648652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Gustavo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554" y="140970"/>
            <a:ext cx="8661400" cy="1016000"/>
          </a:xfrm>
          <a:prstGeom prst="rect"/>
          <a:solidFill>
            <a:srgbClr val="92D050"/>
          </a:solidFill>
          <a:ln w="76200">
            <a:solidFill>
              <a:srgbClr val="000000"/>
            </a:solidFill>
          </a:ln>
        </p:spPr>
        <p:txBody>
          <a:bodyPr wrap="square" lIns="0" tIns="213995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1685"/>
              </a:spcBef>
            </a:pPr>
            <a:r>
              <a:rPr dirty="0" sz="3200" spc="-20" b="1">
                <a:solidFill>
                  <a:srgbClr val="000000"/>
                </a:solidFill>
                <a:latin typeface="Calibri"/>
                <a:cs typeface="Calibri"/>
              </a:rPr>
              <a:t>Different</a:t>
            </a:r>
            <a:r>
              <a:rPr dirty="0" sz="3200" spc="-13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0000"/>
                </a:solidFill>
                <a:latin typeface="Calibri"/>
                <a:cs typeface="Calibri"/>
              </a:rPr>
              <a:t>entities</a:t>
            </a:r>
            <a:r>
              <a:rPr dirty="0" sz="3200" spc="-13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0000"/>
                </a:solidFill>
                <a:latin typeface="Calibri"/>
                <a:cs typeface="Calibri"/>
              </a:rPr>
              <a:t>describing</a:t>
            </a:r>
            <a:r>
              <a:rPr dirty="0" sz="3200" spc="-13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000000"/>
                </a:solidFill>
                <a:latin typeface="Calibri"/>
                <a:cs typeface="Calibri"/>
              </a:rPr>
              <a:t>vermian</a:t>
            </a:r>
            <a:r>
              <a:rPr dirty="0" sz="3200" spc="-13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000000"/>
                </a:solidFill>
                <a:latin typeface="Calibri"/>
                <a:cs typeface="Calibri"/>
              </a:rPr>
              <a:t>pathologies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01650" y="1229217"/>
            <a:ext cx="3956050" cy="1558925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Delayed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closure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vermis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latin typeface="Calibri"/>
                <a:cs typeface="Calibri"/>
              </a:rPr>
              <a:t>Vermian</a:t>
            </a:r>
            <a:r>
              <a:rPr dirty="0" sz="2800" spc="-1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hypoplasia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latin typeface="Calibri"/>
                <a:cs typeface="Calibri"/>
              </a:rPr>
              <a:t>Vermian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agenesis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56784" y="1688210"/>
            <a:ext cx="4146550" cy="1016000"/>
          </a:xfrm>
          <a:prstGeom prst="rect">
            <a:avLst/>
          </a:prstGeom>
          <a:ln w="9905">
            <a:solidFill>
              <a:srgbClr val="000000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148590">
              <a:lnSpc>
                <a:spcPct val="100000"/>
              </a:lnSpc>
              <a:spcBef>
                <a:spcPts val="229"/>
              </a:spcBef>
            </a:pPr>
            <a:r>
              <a:rPr dirty="0" sz="2000" spc="-10" b="1">
                <a:latin typeface="Calibri"/>
                <a:cs typeface="Calibri"/>
              </a:rPr>
              <a:t>Deﬁnition</a:t>
            </a:r>
            <a:r>
              <a:rPr dirty="0" sz="2000" spc="-5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should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be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made</a:t>
            </a:r>
            <a:r>
              <a:rPr dirty="0" sz="2000" spc="-4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based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spc="-25" b="1">
                <a:latin typeface="Calibri"/>
                <a:cs typeface="Calibri"/>
              </a:rPr>
              <a:t>on</a:t>
            </a:r>
            <a:endParaRPr sz="2000">
              <a:latin typeface="Calibri"/>
              <a:cs typeface="Calibri"/>
            </a:endParaRPr>
          </a:p>
          <a:p>
            <a:pPr marL="548640">
              <a:lnSpc>
                <a:spcPct val="100000"/>
              </a:lnSpc>
            </a:pPr>
            <a:r>
              <a:rPr dirty="0" sz="2000" b="1">
                <a:latin typeface="Calibri"/>
                <a:cs typeface="Calibri"/>
              </a:rPr>
              <a:t>-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Morphological</a:t>
            </a:r>
            <a:r>
              <a:rPr dirty="0" sz="2000" spc="-10" b="1">
                <a:latin typeface="Calibri"/>
                <a:cs typeface="Calibri"/>
              </a:rPr>
              <a:t> criteria</a:t>
            </a:r>
            <a:endParaRPr sz="2000">
              <a:latin typeface="Calibri"/>
              <a:cs typeface="Calibri"/>
            </a:endParaRPr>
          </a:p>
          <a:p>
            <a:pPr marL="605790">
              <a:lnSpc>
                <a:spcPct val="100000"/>
              </a:lnSpc>
            </a:pPr>
            <a:r>
              <a:rPr dirty="0" sz="2000" b="1">
                <a:latin typeface="Calibri"/>
                <a:cs typeface="Calibri"/>
              </a:rPr>
              <a:t>-</a:t>
            </a:r>
            <a:r>
              <a:rPr dirty="0" sz="2000" spc="-7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Abnormal</a:t>
            </a:r>
            <a:r>
              <a:rPr dirty="0" sz="2000" spc="-6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vermian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biometry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878" y="3122618"/>
            <a:ext cx="8598670" cy="322586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605023" y="6552436"/>
            <a:ext cx="648652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Gustavo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609" y="364997"/>
            <a:ext cx="8652510" cy="1325880"/>
          </a:xfrm>
          <a:prstGeom prst="rect"/>
          <a:solidFill>
            <a:srgbClr val="FFC000"/>
          </a:solidFill>
          <a:ln w="76200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90805" marR="105410">
              <a:lnSpc>
                <a:spcPts val="4320"/>
              </a:lnSpc>
              <a:spcBef>
                <a:spcPts val="705"/>
              </a:spcBef>
            </a:pPr>
            <a:r>
              <a:rPr dirty="0" sz="4000" spc="-25" b="1">
                <a:solidFill>
                  <a:srgbClr val="000000"/>
                </a:solidFill>
                <a:latin typeface="Calibri"/>
                <a:cs typeface="Calibri"/>
              </a:rPr>
              <a:t>PREMATURE</a:t>
            </a:r>
            <a:r>
              <a:rPr dirty="0" sz="4000" spc="-11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DIAGNOSIS</a:t>
            </a:r>
            <a:r>
              <a:rPr dirty="0" sz="4000" spc="-9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dirty="0" sz="4000" spc="-6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000000"/>
                </a:solidFill>
                <a:latin typeface="Calibri"/>
                <a:cs typeface="Calibri"/>
              </a:rPr>
              <a:t>ABNORMAL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VERMIAN</a:t>
            </a:r>
            <a:r>
              <a:rPr dirty="0" sz="4000" spc="-3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000000"/>
                </a:solidFill>
                <a:latin typeface="Calibri"/>
                <a:cs typeface="Calibri"/>
              </a:rPr>
              <a:t>FORMATION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308990" y="1951863"/>
            <a:ext cx="8652510" cy="4255135"/>
          </a:xfrm>
          <a:custGeom>
            <a:avLst/>
            <a:gdLst/>
            <a:ahLst/>
            <a:cxnLst/>
            <a:rect l="l" t="t" r="r" b="b"/>
            <a:pathLst>
              <a:path w="8652510" h="4255135">
                <a:moveTo>
                  <a:pt x="0" y="4255008"/>
                </a:moveTo>
                <a:lnTo>
                  <a:pt x="8652510" y="4255008"/>
                </a:lnTo>
                <a:lnTo>
                  <a:pt x="8652510" y="0"/>
                </a:lnTo>
                <a:lnTo>
                  <a:pt x="0" y="0"/>
                </a:lnTo>
                <a:lnTo>
                  <a:pt x="0" y="4255008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87350" y="1832152"/>
            <a:ext cx="7940040" cy="3644265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321945" indent="-30988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21945" algn="l"/>
                <a:tab pos="322580" algn="l"/>
              </a:tabLst>
            </a:pPr>
            <a:r>
              <a:rPr dirty="0" sz="2800">
                <a:latin typeface="Calibri"/>
                <a:cs typeface="Calibri"/>
              </a:rPr>
              <a:t>Should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finish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development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at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around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18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weeks</a:t>
            </a:r>
            <a:endParaRPr sz="2800">
              <a:latin typeface="Calibri"/>
              <a:cs typeface="Calibri"/>
            </a:endParaRPr>
          </a:p>
          <a:p>
            <a:pPr marL="241300" marR="807085" indent="-228600">
              <a:lnSpc>
                <a:spcPts val="3010"/>
              </a:lnSpc>
              <a:spcBef>
                <a:spcPts val="107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Use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MRI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and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US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>
                <a:latin typeface="Wingdings"/>
                <a:cs typeface="Wingdings"/>
              </a:rPr>
              <a:t></a:t>
            </a:r>
            <a:r>
              <a:rPr dirty="0" sz="2800" spc="-85">
                <a:latin typeface="Times New Roman"/>
                <a:cs typeface="Times New Roman"/>
              </a:rPr>
              <a:t> </a:t>
            </a:r>
            <a:r>
              <a:rPr dirty="0" sz="2800">
                <a:latin typeface="Calibri"/>
                <a:cs typeface="Calibri"/>
              </a:rPr>
              <a:t>recommended</a:t>
            </a:r>
            <a:r>
              <a:rPr dirty="0" sz="2800" spc="-2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caution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in </a:t>
            </a:r>
            <a:r>
              <a:rPr dirty="0" sz="2800">
                <a:latin typeface="Calibri"/>
                <a:cs typeface="Calibri"/>
              </a:rPr>
              <a:t>diagnosis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at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least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before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18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weeks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pregnancy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1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Should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not be</a:t>
            </a:r>
            <a:r>
              <a:rPr dirty="0" sz="2800" spc="-10">
                <a:latin typeface="Calibri"/>
                <a:cs typeface="Calibri"/>
              </a:rPr>
              <a:t> diagnosis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698500" algn="l"/>
                <a:tab pos="1465580" algn="l"/>
                <a:tab pos="1682750" algn="l"/>
                <a:tab pos="2630170" algn="l"/>
              </a:tabLst>
            </a:pPr>
            <a:r>
              <a:rPr dirty="0" sz="2400" spc="-25">
                <a:latin typeface="Calibri"/>
                <a:cs typeface="Calibri"/>
              </a:rPr>
              <a:t>DWV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50">
                <a:latin typeface="Calibri"/>
                <a:cs typeface="Calibri"/>
              </a:rPr>
              <a:t>:</a:t>
            </a:r>
            <a:r>
              <a:rPr dirty="0" sz="2400">
                <a:latin typeface="Calibri"/>
                <a:cs typeface="Calibri"/>
              </a:rPr>
              <a:t>	</a:t>
            </a:r>
            <a:r>
              <a:rPr dirty="0" sz="2400" spc="-10">
                <a:latin typeface="Calibri"/>
                <a:cs typeface="Calibri"/>
              </a:rPr>
              <a:t>before</a:t>
            </a:r>
            <a:r>
              <a:rPr dirty="0" sz="2400">
                <a:latin typeface="Calibri"/>
                <a:cs typeface="Calibri"/>
              </a:rPr>
              <a:t>	GA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18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weeks.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Vermian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hypoplasia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before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GA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24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weeks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In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some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cases,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vermis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does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not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‘close’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 i="1">
                <a:latin typeface="Calibri"/>
                <a:cs typeface="Calibri"/>
              </a:rPr>
              <a:t>in</a:t>
            </a:r>
            <a:r>
              <a:rPr dirty="0" sz="2800" spc="-3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utero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55"/>
              </a:spcBef>
              <a:buFont typeface="Arial"/>
              <a:buChar char="•"/>
              <a:tabLst>
                <a:tab pos="698500" algn="l"/>
                <a:tab pos="1360805" algn="l"/>
              </a:tabLst>
            </a:pPr>
            <a:r>
              <a:rPr dirty="0" sz="2400" spc="-25">
                <a:latin typeface="Calibri"/>
                <a:cs typeface="Calibri"/>
              </a:rPr>
              <a:t>32%</a:t>
            </a:r>
            <a:r>
              <a:rPr dirty="0" sz="2400">
                <a:latin typeface="Calibri"/>
                <a:cs typeface="Calibri"/>
              </a:rPr>
              <a:t>	diagnosed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with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IVH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i="1">
                <a:latin typeface="Calibri"/>
                <a:cs typeface="Calibri"/>
              </a:rPr>
              <a:t>in</a:t>
            </a:r>
            <a:r>
              <a:rPr dirty="0" sz="2400" spc="-25" i="1">
                <a:latin typeface="Calibri"/>
                <a:cs typeface="Calibri"/>
              </a:rPr>
              <a:t> </a:t>
            </a:r>
            <a:r>
              <a:rPr dirty="0" sz="2400" i="1">
                <a:latin typeface="Calibri"/>
                <a:cs typeface="Calibri"/>
              </a:rPr>
              <a:t>utero</a:t>
            </a:r>
            <a:r>
              <a:rPr dirty="0" sz="2400" spc="-30" i="1">
                <a:latin typeface="Calibri"/>
                <a:cs typeface="Calibri"/>
              </a:rPr>
              <a:t> </a:t>
            </a:r>
            <a:r>
              <a:rPr dirty="0" sz="2500" spc="-114" i="1">
                <a:latin typeface="Wingdings"/>
                <a:cs typeface="Wingdings"/>
              </a:rPr>
              <a:t></a:t>
            </a:r>
            <a:r>
              <a:rPr dirty="0" sz="2500" spc="-85">
                <a:latin typeface="Times New Roman"/>
                <a:cs typeface="Times New Roman"/>
              </a:rPr>
              <a:t> </a:t>
            </a:r>
            <a:r>
              <a:rPr dirty="0" sz="2400">
                <a:latin typeface="Calibri"/>
                <a:cs typeface="Calibri"/>
              </a:rPr>
              <a:t>normal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postnatal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25">
                <a:latin typeface="Calibri"/>
                <a:cs typeface="Calibri"/>
              </a:rPr>
              <a:t>MRI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05023" y="6552436"/>
            <a:ext cx="648652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Gustavo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109" y="240029"/>
            <a:ext cx="5440605" cy="492899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0484" y="5344203"/>
            <a:ext cx="6953954" cy="95607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88939" y="1280142"/>
            <a:ext cx="3396099" cy="3071840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2870" y="2308098"/>
            <a:ext cx="720090" cy="369570"/>
          </a:xfrm>
          <a:custGeom>
            <a:avLst/>
            <a:gdLst/>
            <a:ahLst/>
            <a:cxnLst/>
            <a:rect l="l" t="t" r="r" b="b"/>
            <a:pathLst>
              <a:path w="720090" h="369569">
                <a:moveTo>
                  <a:pt x="720090" y="0"/>
                </a:moveTo>
                <a:lnTo>
                  <a:pt x="0" y="0"/>
                </a:lnTo>
                <a:lnTo>
                  <a:pt x="0" y="369570"/>
                </a:lnTo>
                <a:lnTo>
                  <a:pt x="720090" y="369570"/>
                </a:lnTo>
                <a:lnTo>
                  <a:pt x="7200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81610" y="2327147"/>
            <a:ext cx="5251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Calibri"/>
                <a:cs typeface="Calibri"/>
              </a:rPr>
              <a:t>15wk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605023" y="6552436"/>
            <a:ext cx="648652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Gustavo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52400" y="4792217"/>
            <a:ext cx="720090" cy="3695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175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50"/>
              </a:spcBef>
            </a:pPr>
            <a:r>
              <a:rPr dirty="0" sz="1800" spc="-20">
                <a:latin typeface="Calibri"/>
                <a:cs typeface="Calibri"/>
              </a:rPr>
              <a:t>24wk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887979" y="4784597"/>
            <a:ext cx="720090" cy="3695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175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dirty="0" sz="1800" spc="-20">
                <a:latin typeface="Calibri"/>
                <a:cs typeface="Calibri"/>
              </a:rPr>
              <a:t>24wk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937510" y="2296667"/>
            <a:ext cx="720090" cy="3695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175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dirty="0" sz="1800" spc="-20">
                <a:latin typeface="Calibri"/>
                <a:cs typeface="Calibri"/>
              </a:rPr>
              <a:t>19wk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692140" y="3941064"/>
            <a:ext cx="737235" cy="3695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175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dirty="0" sz="1800" spc="-20">
                <a:latin typeface="Calibri"/>
                <a:cs typeface="Calibri"/>
              </a:rPr>
              <a:t>28wk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759" y="294640"/>
            <a:ext cx="7602855" cy="1221105"/>
          </a:xfrm>
          <a:prstGeom prst="rect"/>
        </p:spPr>
        <p:txBody>
          <a:bodyPr wrap="square" lIns="0" tIns="55244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34"/>
              </a:spcBef>
            </a:pPr>
            <a:r>
              <a:rPr dirty="0" sz="2800" spc="-10" b="1">
                <a:solidFill>
                  <a:srgbClr val="000000"/>
                </a:solidFill>
                <a:latin typeface="Arial"/>
                <a:cs typeface="Arial"/>
              </a:rPr>
              <a:t>DIFFICULTIES</a:t>
            </a:r>
            <a:r>
              <a:rPr dirty="0" sz="2800" spc="-6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dirty="0" sz="2800" spc="-5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0000"/>
                </a:solidFill>
                <a:latin typeface="Arial"/>
                <a:cs typeface="Arial"/>
              </a:rPr>
              <a:t>ULTRASONOGRAPHIC DIFFERENTIATION</a:t>
            </a:r>
            <a:r>
              <a:rPr dirty="0" sz="2800" spc="-7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00"/>
                </a:solidFill>
                <a:latin typeface="Arial"/>
                <a:cs typeface="Arial"/>
              </a:rPr>
              <a:t>BETWEEN</a:t>
            </a:r>
            <a:r>
              <a:rPr dirty="0" sz="2800" spc="-7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0000"/>
                </a:solidFill>
                <a:latin typeface="Arial"/>
                <a:cs typeface="Arial"/>
              </a:rPr>
              <a:t>CEREBELLAR </a:t>
            </a:r>
            <a:r>
              <a:rPr dirty="0" sz="2800" b="1">
                <a:solidFill>
                  <a:srgbClr val="000000"/>
                </a:solidFill>
                <a:latin typeface="Arial"/>
                <a:cs typeface="Arial"/>
              </a:rPr>
              <a:t>HEMISPHERES</a:t>
            </a:r>
            <a:r>
              <a:rPr dirty="0" sz="2800" spc="-13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dirty="0" sz="2800" spc="-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000000"/>
                </a:solidFill>
                <a:latin typeface="Arial"/>
                <a:cs typeface="Arial"/>
              </a:rPr>
              <a:t>VERMIS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278" y="3735182"/>
            <a:ext cx="3936791" cy="2841781"/>
          </a:xfrm>
          <a:prstGeom prst="rect">
            <a:avLst/>
          </a:prstGeom>
        </p:spPr>
      </p:pic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296545" y="1685289"/>
          <a:ext cx="8390890" cy="17354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115"/>
                <a:gridCol w="2453005"/>
                <a:gridCol w="2973704"/>
              </a:tblGrid>
              <a:tr h="433705">
                <a:tc>
                  <a:txBody>
                    <a:bodyPr/>
                    <a:lstStyle/>
                    <a:p>
                      <a:pPr marL="93535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Cerebellar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8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53848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Hemispheres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8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Vermis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8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Cerebellar</a:t>
                      </a:r>
                      <a:r>
                        <a:rPr dirty="0" sz="20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folia</a:t>
                      </a:r>
                      <a:r>
                        <a:rPr dirty="0" sz="2000" spc="3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(fissures)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Shallow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Deep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20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  <a:tr h="433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CSF</a:t>
                      </a:r>
                      <a:r>
                        <a:rPr dirty="0" sz="2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2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arachnoid</a:t>
                      </a:r>
                      <a:r>
                        <a:rPr dirty="0" sz="2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vessels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8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Superficial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8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Deeper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8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4337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2000">
                          <a:latin typeface="Calibri"/>
                          <a:cs typeface="Calibri"/>
                        </a:rPr>
                        <a:t>US</a:t>
                      </a:r>
                      <a:r>
                        <a:rPr dirty="0" sz="2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>
                          <a:latin typeface="Calibri"/>
                          <a:cs typeface="Calibri"/>
                        </a:rPr>
                        <a:t>finding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8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Hypoechogenic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8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Hyperechogenic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298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02479" y="3727703"/>
            <a:ext cx="3912870" cy="278206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782" y="1162199"/>
            <a:ext cx="4699360" cy="4858135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4888991" y="1200150"/>
            <a:ext cx="4095115" cy="4739005"/>
            <a:chOff x="4888991" y="1200150"/>
            <a:chExt cx="4095115" cy="4739005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7198" y="2298353"/>
              <a:ext cx="3893001" cy="364050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88991" y="1200150"/>
              <a:ext cx="4094988" cy="347472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2605023" y="6552436"/>
            <a:ext cx="648652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Gustavo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750" y="364997"/>
            <a:ext cx="8618220" cy="1325880"/>
          </a:xfrm>
          <a:prstGeom prst="rect"/>
          <a:solidFill>
            <a:srgbClr val="FFCCFF"/>
          </a:solidFill>
          <a:ln w="76200">
            <a:solidFill>
              <a:srgbClr val="000000"/>
            </a:solidFill>
          </a:ln>
        </p:spPr>
        <p:txBody>
          <a:bodyPr wrap="square" lIns="0" tIns="89535" rIns="0" bIns="0" rtlCol="0" vert="horz">
            <a:spAutoFit/>
          </a:bodyPr>
          <a:lstStyle/>
          <a:p>
            <a:pPr marL="90805" marR="799465">
              <a:lnSpc>
                <a:spcPts val="4320"/>
              </a:lnSpc>
              <a:spcBef>
                <a:spcPts val="705"/>
              </a:spcBef>
            </a:pPr>
            <a:r>
              <a:rPr dirty="0" sz="4000" spc="-45" b="1">
                <a:solidFill>
                  <a:srgbClr val="000000"/>
                </a:solidFill>
                <a:latin typeface="Calibri"/>
                <a:cs typeface="Calibri"/>
              </a:rPr>
              <a:t>LATE</a:t>
            </a:r>
            <a:r>
              <a:rPr dirty="0" sz="4000" spc="-10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DEVELOPMENT</a:t>
            </a:r>
            <a:r>
              <a:rPr dirty="0" sz="4000" spc="-10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b="1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dirty="0" sz="4000" spc="-8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b="1">
                <a:solidFill>
                  <a:srgbClr val="000000"/>
                </a:solidFill>
                <a:latin typeface="Calibri"/>
                <a:cs typeface="Calibri"/>
              </a:rPr>
              <a:t>CEREBELLAR HYPOPLASIA/ATROPHY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286131" y="1826132"/>
            <a:ext cx="8618220" cy="4351020"/>
          </a:xfrm>
          <a:custGeom>
            <a:avLst/>
            <a:gdLst/>
            <a:ahLst/>
            <a:cxnLst/>
            <a:rect l="l" t="t" r="r" b="b"/>
            <a:pathLst>
              <a:path w="8618220" h="4351020">
                <a:moveTo>
                  <a:pt x="0" y="4351020"/>
                </a:moveTo>
                <a:lnTo>
                  <a:pt x="8618220" y="4351020"/>
                </a:lnTo>
                <a:lnTo>
                  <a:pt x="8618220" y="0"/>
                </a:lnTo>
                <a:lnTo>
                  <a:pt x="0" y="0"/>
                </a:lnTo>
                <a:lnTo>
                  <a:pt x="0" y="4351020"/>
                </a:lnTo>
                <a:close/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364490" y="1793239"/>
            <a:ext cx="8076565" cy="394462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241300" marR="5080" indent="-228600">
              <a:lnSpc>
                <a:spcPts val="3020"/>
              </a:lnSpc>
              <a:spcBef>
                <a:spcPts val="484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Rare</a:t>
            </a:r>
            <a:r>
              <a:rPr dirty="0" sz="2800" spc="-8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disorders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with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cerebellar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hypoplasia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that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have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an </a:t>
            </a:r>
            <a:r>
              <a:rPr dirty="0" sz="2800">
                <a:latin typeface="Calibri"/>
                <a:cs typeface="Calibri"/>
              </a:rPr>
              <a:t>onset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during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fetal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or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early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neonatal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life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z="2800" spc="-10">
                <a:latin typeface="Calibri"/>
                <a:cs typeface="Calibri"/>
              </a:rPr>
              <a:t>Pontocerebellar</a:t>
            </a:r>
            <a:r>
              <a:rPr dirty="0" sz="2800" spc="-9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hypoplasias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(PCH)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3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Progressive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degeneration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that</a:t>
            </a:r>
            <a:r>
              <a:rPr dirty="0" sz="2400" spc="-9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continues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after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birth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Prenatal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diagnosis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are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rare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Normal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anomaly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screening</a:t>
            </a:r>
            <a:endParaRPr sz="24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Family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history</a:t>
            </a:r>
            <a:r>
              <a:rPr dirty="0" sz="2800" spc="-5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cerebellar</a:t>
            </a:r>
            <a:r>
              <a:rPr dirty="0" sz="2800" spc="-7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hypoplasia</a:t>
            </a:r>
            <a:endParaRPr sz="2800">
              <a:latin typeface="Calibri"/>
              <a:cs typeface="Calibri"/>
            </a:endParaRPr>
          </a:p>
          <a:p>
            <a:pPr lvl="1" marL="767080" indent="-297180">
              <a:lnSpc>
                <a:spcPct val="100000"/>
              </a:lnSpc>
              <a:spcBef>
                <a:spcPts val="234"/>
              </a:spcBef>
              <a:buFont typeface="Arial"/>
              <a:buChar char="•"/>
              <a:tabLst>
                <a:tab pos="766445" algn="l"/>
                <a:tab pos="767080" algn="l"/>
                <a:tab pos="1395730" algn="l"/>
                <a:tab pos="3747135" algn="l"/>
              </a:tabLst>
            </a:pPr>
            <a:r>
              <a:rPr dirty="0" sz="2400" spc="-25">
                <a:latin typeface="Calibri"/>
                <a:cs typeface="Calibri"/>
              </a:rPr>
              <a:t>TCD</a:t>
            </a:r>
            <a:r>
              <a:rPr dirty="0" sz="2400">
                <a:latin typeface="Calibri"/>
                <a:cs typeface="Calibri"/>
              </a:rPr>
              <a:t>	and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ventral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pons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50">
                <a:latin typeface="Calibri"/>
                <a:cs typeface="Calibri"/>
              </a:rPr>
              <a:t>:</a:t>
            </a:r>
            <a:r>
              <a:rPr dirty="0" sz="2400">
                <a:latin typeface="Calibri"/>
                <a:cs typeface="Calibri"/>
              </a:rPr>
              <a:t>	evaluated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at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regular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intervals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-10">
                <a:latin typeface="Calibri"/>
                <a:cs typeface="Calibri"/>
              </a:rPr>
              <a:t>Counselling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605023" y="6552436"/>
            <a:ext cx="648652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Gustavo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589" y="364997"/>
            <a:ext cx="8915400" cy="1325880"/>
          </a:xfrm>
          <a:prstGeom prst="rect"/>
          <a:solidFill>
            <a:srgbClr val="F4B083"/>
          </a:solidFill>
          <a:ln w="76200">
            <a:solidFill>
              <a:srgbClr val="000000"/>
            </a:solidFill>
          </a:ln>
        </p:spPr>
        <p:txBody>
          <a:bodyPr wrap="square" lIns="0" tIns="147320" rIns="0" bIns="0" rtlCol="0" vert="horz">
            <a:spAutoFit/>
          </a:bodyPr>
          <a:lstStyle/>
          <a:p>
            <a:pPr marL="90805" marR="859790">
              <a:lnSpc>
                <a:spcPts val="3890"/>
              </a:lnSpc>
              <a:spcBef>
                <a:spcPts val="1160"/>
              </a:spcBef>
            </a:pP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DIFFERENTIAL</a:t>
            </a:r>
            <a:r>
              <a:rPr dirty="0" sz="3600" spc="-3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DIAGNOSIS</a:t>
            </a:r>
            <a:r>
              <a:rPr dirty="0" sz="3600" spc="-1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OF</a:t>
            </a:r>
            <a:r>
              <a:rPr dirty="0" sz="3600" spc="-2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spc="-35" b="1">
                <a:solidFill>
                  <a:srgbClr val="000000"/>
                </a:solidFill>
                <a:latin typeface="Calibri"/>
                <a:cs typeface="Calibri"/>
              </a:rPr>
              <a:t>UNILATERAL </a:t>
            </a:r>
            <a:r>
              <a:rPr dirty="0" sz="3600" b="1">
                <a:solidFill>
                  <a:srgbClr val="000000"/>
                </a:solidFill>
                <a:latin typeface="Calibri"/>
                <a:cs typeface="Calibri"/>
              </a:rPr>
              <a:t>CEREBELLAR</a:t>
            </a:r>
            <a:r>
              <a:rPr dirty="0" sz="3600" spc="-5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000000"/>
                </a:solidFill>
                <a:latin typeface="Calibri"/>
                <a:cs typeface="Calibri"/>
              </a:rPr>
              <a:t>FINDINGS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7390" y="1709276"/>
            <a:ext cx="8094980" cy="222885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241300" algn="l"/>
                <a:tab pos="3543935" algn="l"/>
              </a:tabLst>
            </a:pPr>
            <a:r>
              <a:rPr dirty="0" sz="2800">
                <a:latin typeface="Calibri"/>
                <a:cs typeface="Calibri"/>
              </a:rPr>
              <a:t>Usually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the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result</a:t>
            </a:r>
            <a:r>
              <a:rPr dirty="0" sz="2800" spc="-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of</a:t>
            </a:r>
            <a:r>
              <a:rPr dirty="0" sz="2800" spc="-20">
                <a:latin typeface="Calibri"/>
                <a:cs typeface="Calibri"/>
              </a:rPr>
              <a:t> </a:t>
            </a:r>
            <a:r>
              <a:rPr dirty="0" sz="2800" spc="-50">
                <a:latin typeface="Calibri"/>
                <a:cs typeface="Calibri"/>
              </a:rPr>
              <a:t>a</a:t>
            </a:r>
            <a:r>
              <a:rPr dirty="0" sz="2800">
                <a:latin typeface="Calibri"/>
                <a:cs typeface="Calibri"/>
              </a:rPr>
              <a:t>	focal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insult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to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cerebellum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May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be</a:t>
            </a:r>
            <a:r>
              <a:rPr dirty="0" sz="2800" spc="-3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caused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by</a:t>
            </a:r>
            <a:endParaRPr sz="28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29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 spc="-10">
                <a:latin typeface="Calibri"/>
                <a:cs typeface="Calibri"/>
              </a:rPr>
              <a:t>Hemorrhage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19"/>
              </a:spcBef>
              <a:buFont typeface="Arial"/>
              <a:buChar char="•"/>
              <a:tabLst>
                <a:tab pos="698500" algn="l"/>
                <a:tab pos="4930775" algn="l"/>
              </a:tabLst>
            </a:pPr>
            <a:r>
              <a:rPr dirty="0" sz="2400">
                <a:latin typeface="Calibri"/>
                <a:cs typeface="Calibri"/>
              </a:rPr>
              <a:t>Infarction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cerebellar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tissue</a:t>
            </a:r>
            <a:r>
              <a:rPr dirty="0" sz="2400">
                <a:latin typeface="Calibri"/>
                <a:cs typeface="Calibri"/>
              </a:rPr>
              <a:t>	or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surrounding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structures</a:t>
            </a:r>
            <a:endParaRPr sz="24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09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Calibri"/>
                <a:cs typeface="Calibri"/>
              </a:rPr>
              <a:t>Intrauterine</a:t>
            </a:r>
            <a:r>
              <a:rPr dirty="0" sz="2400" spc="-114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infection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(Cytomegalovirus</a:t>
            </a:r>
            <a:r>
              <a:rPr dirty="0" sz="2400" spc="-1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infection)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80010" y="4107179"/>
            <a:ext cx="9063990" cy="2364105"/>
            <a:chOff x="80010" y="4107179"/>
            <a:chExt cx="9063990" cy="236410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6799" y="4107179"/>
              <a:ext cx="2951152" cy="236404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10" y="4137659"/>
              <a:ext cx="2983230" cy="231190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00750" y="5742431"/>
              <a:ext cx="3143249" cy="64008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2605023" y="6552436"/>
            <a:ext cx="6486525" cy="291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20"/>
              </a:lnSpc>
            </a:pPr>
            <a:r>
              <a:rPr dirty="0" sz="1800">
                <a:latin typeface="Angsana New"/>
                <a:cs typeface="Angsana New"/>
              </a:rPr>
              <a:t>Gustavo</a:t>
            </a:r>
            <a:r>
              <a:rPr dirty="0" sz="1800" spc="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M.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The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fetal</a:t>
            </a:r>
            <a:r>
              <a:rPr dirty="0" sz="1800" spc="-1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cerebellum.</a:t>
            </a:r>
            <a:r>
              <a:rPr dirty="0" sz="1800" spc="-10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Pitfalls</a:t>
            </a:r>
            <a:r>
              <a:rPr dirty="0" sz="1800" spc="-3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in diagnosis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and</a:t>
            </a:r>
            <a:r>
              <a:rPr dirty="0" sz="1800" spc="-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management.</a:t>
            </a:r>
            <a:r>
              <a:rPr dirty="0" sz="1800" spc="20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Prenat</a:t>
            </a:r>
            <a:r>
              <a:rPr dirty="0" sz="1800" spc="-5" i="1">
                <a:latin typeface="Angsana New"/>
                <a:cs typeface="Angsana New"/>
              </a:rPr>
              <a:t> </a:t>
            </a:r>
            <a:r>
              <a:rPr dirty="0" sz="1800" i="1">
                <a:latin typeface="Angsana New"/>
                <a:cs typeface="Angsana New"/>
              </a:rPr>
              <a:t>Diagn </a:t>
            </a:r>
            <a:r>
              <a:rPr dirty="0" sz="1800">
                <a:latin typeface="Angsana New"/>
                <a:cs typeface="Angsana New"/>
              </a:rPr>
              <a:t>2009;</a:t>
            </a:r>
            <a:r>
              <a:rPr dirty="0" sz="1800" spc="5">
                <a:latin typeface="Angsana New"/>
                <a:cs typeface="Angsana New"/>
              </a:rPr>
              <a:t> </a:t>
            </a:r>
            <a:r>
              <a:rPr dirty="0" sz="1800">
                <a:latin typeface="Angsana New"/>
                <a:cs typeface="Angsana New"/>
              </a:rPr>
              <a:t>29: </a:t>
            </a:r>
            <a:r>
              <a:rPr dirty="0" sz="1800" spc="-10">
                <a:latin typeface="Angsana New"/>
                <a:cs typeface="Angsana New"/>
              </a:rPr>
              <a:t>372–380.</a:t>
            </a:r>
            <a:endParaRPr sz="1800">
              <a:latin typeface="Angsana New"/>
              <a:cs typeface="Angsana New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558" y="907541"/>
            <a:ext cx="8618982" cy="4064508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45720" y="679449"/>
            <a:ext cx="9075420" cy="4521200"/>
          </a:xfrm>
          <a:custGeom>
            <a:avLst/>
            <a:gdLst/>
            <a:ahLst/>
            <a:cxnLst/>
            <a:rect l="l" t="t" r="r" b="b"/>
            <a:pathLst>
              <a:path w="9075420" h="4521200">
                <a:moveTo>
                  <a:pt x="8892540" y="182880"/>
                </a:moveTo>
                <a:lnTo>
                  <a:pt x="182880" y="182880"/>
                </a:lnTo>
                <a:lnTo>
                  <a:pt x="182880" y="228600"/>
                </a:lnTo>
                <a:lnTo>
                  <a:pt x="182880" y="4292600"/>
                </a:lnTo>
                <a:lnTo>
                  <a:pt x="182880" y="4338320"/>
                </a:lnTo>
                <a:lnTo>
                  <a:pt x="8892540" y="4338320"/>
                </a:lnTo>
                <a:lnTo>
                  <a:pt x="8892540" y="4292600"/>
                </a:lnTo>
                <a:lnTo>
                  <a:pt x="8892540" y="228854"/>
                </a:lnTo>
                <a:lnTo>
                  <a:pt x="8846820" y="228854"/>
                </a:lnTo>
                <a:lnTo>
                  <a:pt x="8846820" y="4292600"/>
                </a:lnTo>
                <a:lnTo>
                  <a:pt x="228600" y="4292600"/>
                </a:lnTo>
                <a:lnTo>
                  <a:pt x="228600" y="228600"/>
                </a:lnTo>
                <a:lnTo>
                  <a:pt x="8892540" y="228600"/>
                </a:lnTo>
                <a:lnTo>
                  <a:pt x="8892540" y="182880"/>
                </a:lnTo>
                <a:close/>
              </a:path>
              <a:path w="9075420" h="4521200">
                <a:moveTo>
                  <a:pt x="9075420" y="0"/>
                </a:moveTo>
                <a:lnTo>
                  <a:pt x="0" y="0"/>
                </a:lnTo>
                <a:lnTo>
                  <a:pt x="0" y="137160"/>
                </a:lnTo>
                <a:lnTo>
                  <a:pt x="0" y="4384040"/>
                </a:lnTo>
                <a:lnTo>
                  <a:pt x="0" y="4521200"/>
                </a:lnTo>
                <a:lnTo>
                  <a:pt x="9075420" y="4521200"/>
                </a:lnTo>
                <a:lnTo>
                  <a:pt x="9075420" y="4384040"/>
                </a:lnTo>
                <a:lnTo>
                  <a:pt x="9075420" y="137414"/>
                </a:lnTo>
                <a:lnTo>
                  <a:pt x="8938260" y="137414"/>
                </a:lnTo>
                <a:lnTo>
                  <a:pt x="8938260" y="4384040"/>
                </a:lnTo>
                <a:lnTo>
                  <a:pt x="137160" y="4384040"/>
                </a:lnTo>
                <a:lnTo>
                  <a:pt x="137160" y="137160"/>
                </a:lnTo>
                <a:lnTo>
                  <a:pt x="9075420" y="137160"/>
                </a:lnTo>
                <a:lnTo>
                  <a:pt x="90754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44102" y="31991"/>
            <a:ext cx="7302500" cy="6826250"/>
            <a:chOff x="944102" y="31991"/>
            <a:chExt cx="7302500" cy="68262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102" y="31991"/>
              <a:ext cx="7302277" cy="682600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5083" y="82256"/>
              <a:ext cx="7158608" cy="6696836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74598" y="62483"/>
              <a:ext cx="7195184" cy="6733540"/>
            </a:xfrm>
            <a:custGeom>
              <a:avLst/>
              <a:gdLst/>
              <a:ahLst/>
              <a:cxnLst/>
              <a:rect l="l" t="t" r="r" b="b"/>
              <a:pathLst>
                <a:path w="7195184" h="6733540">
                  <a:moveTo>
                    <a:pt x="0" y="6733032"/>
                  </a:moveTo>
                  <a:lnTo>
                    <a:pt x="7194804" y="6733032"/>
                  </a:lnTo>
                  <a:lnTo>
                    <a:pt x="7194804" y="0"/>
                  </a:lnTo>
                  <a:lnTo>
                    <a:pt x="0" y="0"/>
                  </a:lnTo>
                  <a:lnTo>
                    <a:pt x="0" y="6733032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5244" y="179048"/>
            <a:ext cx="9008110" cy="6272530"/>
            <a:chOff x="95244" y="179048"/>
            <a:chExt cx="9008110" cy="627253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44" y="179048"/>
              <a:ext cx="9007613" cy="627206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79" y="228600"/>
              <a:ext cx="8862060" cy="612648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5729" y="209550"/>
              <a:ext cx="8900160" cy="6164580"/>
            </a:xfrm>
            <a:custGeom>
              <a:avLst/>
              <a:gdLst/>
              <a:ahLst/>
              <a:cxnLst/>
              <a:rect l="l" t="t" r="r" b="b"/>
              <a:pathLst>
                <a:path w="8900160" h="6164580">
                  <a:moveTo>
                    <a:pt x="0" y="6164580"/>
                  </a:moveTo>
                  <a:lnTo>
                    <a:pt x="8900160" y="6164580"/>
                  </a:lnTo>
                  <a:lnTo>
                    <a:pt x="8900160" y="0"/>
                  </a:lnTo>
                  <a:lnTo>
                    <a:pt x="0" y="0"/>
                  </a:lnTo>
                  <a:lnTo>
                    <a:pt x="0" y="616458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ts val="9005"/>
              </a:lnSpc>
              <a:spcBef>
                <a:spcPts val="105"/>
              </a:spcBef>
            </a:pPr>
            <a:r>
              <a:rPr dirty="0"/>
              <a:t>Thank</a:t>
            </a:r>
            <a:r>
              <a:rPr dirty="0" spc="190"/>
              <a:t> </a:t>
            </a:r>
            <a:r>
              <a:rPr dirty="0" spc="-25"/>
              <a:t>you</a:t>
            </a:r>
          </a:p>
          <a:p>
            <a:pPr algn="r" marL="12700" marR="5080" indent="6228715">
              <a:lnSpc>
                <a:spcPts val="8530"/>
              </a:lnSpc>
              <a:spcBef>
                <a:spcPts val="575"/>
              </a:spcBef>
            </a:pPr>
            <a:r>
              <a:rPr dirty="0" spc="-55"/>
              <a:t>for </a:t>
            </a:r>
            <a:r>
              <a:rPr dirty="0"/>
              <a:t>your</a:t>
            </a:r>
            <a:r>
              <a:rPr dirty="0" spc="-150"/>
              <a:t> </a:t>
            </a:r>
            <a:r>
              <a:rPr dirty="0" spc="-20"/>
              <a:t>attention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19023" y="0"/>
            <a:ext cx="8725535" cy="6858000"/>
            <a:chOff x="419023" y="0"/>
            <a:chExt cx="8725535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0159" y="0"/>
              <a:ext cx="7863840" cy="685799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19023" y="287527"/>
              <a:ext cx="1405890" cy="2361565"/>
            </a:xfrm>
            <a:custGeom>
              <a:avLst/>
              <a:gdLst/>
              <a:ahLst/>
              <a:cxnLst/>
              <a:rect l="l" t="t" r="r" b="b"/>
              <a:pathLst>
                <a:path w="1405889" h="2361565">
                  <a:moveTo>
                    <a:pt x="1405839" y="1457452"/>
                  </a:moveTo>
                  <a:lnTo>
                    <a:pt x="1194130" y="1457452"/>
                  </a:lnTo>
                  <a:lnTo>
                    <a:pt x="1194130" y="2322322"/>
                  </a:lnTo>
                  <a:lnTo>
                    <a:pt x="1222177" y="2352788"/>
                  </a:lnTo>
                  <a:lnTo>
                    <a:pt x="1271743" y="2360771"/>
                  </a:lnTo>
                  <a:lnTo>
                    <a:pt x="1300937" y="2361438"/>
                  </a:lnTo>
                  <a:lnTo>
                    <a:pt x="1315409" y="2361271"/>
                  </a:lnTo>
                  <a:lnTo>
                    <a:pt x="1361272" y="2357221"/>
                  </a:lnTo>
                  <a:lnTo>
                    <a:pt x="1396949" y="2340737"/>
                  </a:lnTo>
                  <a:lnTo>
                    <a:pt x="1405839" y="2322322"/>
                  </a:lnTo>
                  <a:lnTo>
                    <a:pt x="1405839" y="1457452"/>
                  </a:lnTo>
                  <a:close/>
                </a:path>
                <a:path w="1405889" h="2361565">
                  <a:moveTo>
                    <a:pt x="688708" y="0"/>
                  </a:moveTo>
                  <a:lnTo>
                    <a:pt x="633489" y="1725"/>
                  </a:lnTo>
                  <a:lnTo>
                    <a:pt x="580546" y="6905"/>
                  </a:lnTo>
                  <a:lnTo>
                    <a:pt x="529877" y="15541"/>
                  </a:lnTo>
                  <a:lnTo>
                    <a:pt x="481482" y="27638"/>
                  </a:lnTo>
                  <a:lnTo>
                    <a:pt x="435362" y="43200"/>
                  </a:lnTo>
                  <a:lnTo>
                    <a:pt x="391515" y="62229"/>
                  </a:lnTo>
                  <a:lnTo>
                    <a:pt x="349937" y="84476"/>
                  </a:lnTo>
                  <a:lnTo>
                    <a:pt x="310636" y="109685"/>
                  </a:lnTo>
                  <a:lnTo>
                    <a:pt x="273610" y="137858"/>
                  </a:lnTo>
                  <a:lnTo>
                    <a:pt x="238858" y="168994"/>
                  </a:lnTo>
                  <a:lnTo>
                    <a:pt x="206380" y="203094"/>
                  </a:lnTo>
                  <a:lnTo>
                    <a:pt x="176174" y="240157"/>
                  </a:lnTo>
                  <a:lnTo>
                    <a:pt x="148295" y="280066"/>
                  </a:lnTo>
                  <a:lnTo>
                    <a:pt x="122788" y="322702"/>
                  </a:lnTo>
                  <a:lnTo>
                    <a:pt x="99653" y="368061"/>
                  </a:lnTo>
                  <a:lnTo>
                    <a:pt x="78891" y="416141"/>
                  </a:lnTo>
                  <a:lnTo>
                    <a:pt x="60502" y="466937"/>
                  </a:lnTo>
                  <a:lnTo>
                    <a:pt x="44488" y="520446"/>
                  </a:lnTo>
                  <a:lnTo>
                    <a:pt x="32682" y="568295"/>
                  </a:lnTo>
                  <a:lnTo>
                    <a:pt x="22694" y="617789"/>
                  </a:lnTo>
                  <a:lnTo>
                    <a:pt x="14523" y="668922"/>
                  </a:lnTo>
                  <a:lnTo>
                    <a:pt x="8168" y="721691"/>
                  </a:lnTo>
                  <a:lnTo>
                    <a:pt x="3630" y="776089"/>
                  </a:lnTo>
                  <a:lnTo>
                    <a:pt x="907" y="832115"/>
                  </a:lnTo>
                  <a:lnTo>
                    <a:pt x="0" y="889762"/>
                  </a:lnTo>
                  <a:lnTo>
                    <a:pt x="726" y="939190"/>
                  </a:lnTo>
                  <a:lnTo>
                    <a:pt x="2904" y="987867"/>
                  </a:lnTo>
                  <a:lnTo>
                    <a:pt x="6536" y="1035789"/>
                  </a:lnTo>
                  <a:lnTo>
                    <a:pt x="11619" y="1082951"/>
                  </a:lnTo>
                  <a:lnTo>
                    <a:pt x="18155" y="1129349"/>
                  </a:lnTo>
                  <a:lnTo>
                    <a:pt x="26144" y="1174978"/>
                  </a:lnTo>
                  <a:lnTo>
                    <a:pt x="35585" y="1219835"/>
                  </a:lnTo>
                  <a:lnTo>
                    <a:pt x="48610" y="1270656"/>
                  </a:lnTo>
                  <a:lnTo>
                    <a:pt x="63960" y="1319238"/>
                  </a:lnTo>
                  <a:lnTo>
                    <a:pt x="81634" y="1365583"/>
                  </a:lnTo>
                  <a:lnTo>
                    <a:pt x="101631" y="1409695"/>
                  </a:lnTo>
                  <a:lnTo>
                    <a:pt x="123950" y="1451577"/>
                  </a:lnTo>
                  <a:lnTo>
                    <a:pt x="148590" y="1491234"/>
                  </a:lnTo>
                  <a:lnTo>
                    <a:pt x="181372" y="1535579"/>
                  </a:lnTo>
                  <a:lnTo>
                    <a:pt x="217784" y="1576096"/>
                  </a:lnTo>
                  <a:lnTo>
                    <a:pt x="257826" y="1612766"/>
                  </a:lnTo>
                  <a:lnTo>
                    <a:pt x="301495" y="1645572"/>
                  </a:lnTo>
                  <a:lnTo>
                    <a:pt x="348792" y="1674495"/>
                  </a:lnTo>
                  <a:lnTo>
                    <a:pt x="391158" y="1695163"/>
                  </a:lnTo>
                  <a:lnTo>
                    <a:pt x="436392" y="1712082"/>
                  </a:lnTo>
                  <a:lnTo>
                    <a:pt x="484493" y="1725247"/>
                  </a:lnTo>
                  <a:lnTo>
                    <a:pt x="535462" y="1734655"/>
                  </a:lnTo>
                  <a:lnTo>
                    <a:pt x="589296" y="1740302"/>
                  </a:lnTo>
                  <a:lnTo>
                    <a:pt x="645998" y="1742186"/>
                  </a:lnTo>
                  <a:lnTo>
                    <a:pt x="680419" y="1741302"/>
                  </a:lnTo>
                  <a:lnTo>
                    <a:pt x="747594" y="1734202"/>
                  </a:lnTo>
                  <a:lnTo>
                    <a:pt x="812883" y="1719653"/>
                  </a:lnTo>
                  <a:lnTo>
                    <a:pt x="878285" y="1696083"/>
                  </a:lnTo>
                  <a:lnTo>
                    <a:pt x="944327" y="1662983"/>
                  </a:lnTo>
                  <a:lnTo>
                    <a:pt x="977896" y="1642348"/>
                  </a:lnTo>
                  <a:lnTo>
                    <a:pt x="1011918" y="1618926"/>
                  </a:lnTo>
                  <a:lnTo>
                    <a:pt x="1046429" y="1592707"/>
                  </a:lnTo>
                  <a:lnTo>
                    <a:pt x="1081669" y="1563536"/>
                  </a:lnTo>
                  <a:lnTo>
                    <a:pt x="1084863" y="1560702"/>
                  </a:lnTo>
                  <a:lnTo>
                    <a:pt x="665568" y="1560702"/>
                  </a:lnTo>
                  <a:lnTo>
                    <a:pt x="616025" y="1558311"/>
                  </a:lnTo>
                  <a:lnTo>
                    <a:pt x="569898" y="1551140"/>
                  </a:lnTo>
                  <a:lnTo>
                    <a:pt x="527188" y="1539196"/>
                  </a:lnTo>
                  <a:lnTo>
                    <a:pt x="487894" y="1522485"/>
                  </a:lnTo>
                  <a:lnTo>
                    <a:pt x="452018" y="1501013"/>
                  </a:lnTo>
                  <a:lnTo>
                    <a:pt x="411420" y="1468816"/>
                  </a:lnTo>
                  <a:lnTo>
                    <a:pt x="375048" y="1431845"/>
                  </a:lnTo>
                  <a:lnTo>
                    <a:pt x="342902" y="1390088"/>
                  </a:lnTo>
                  <a:lnTo>
                    <a:pt x="314985" y="1343533"/>
                  </a:lnTo>
                  <a:lnTo>
                    <a:pt x="295552" y="1303237"/>
                  </a:lnTo>
                  <a:lnTo>
                    <a:pt x="278540" y="1260680"/>
                  </a:lnTo>
                  <a:lnTo>
                    <a:pt x="263948" y="1215855"/>
                  </a:lnTo>
                  <a:lnTo>
                    <a:pt x="251775" y="1168756"/>
                  </a:lnTo>
                  <a:lnTo>
                    <a:pt x="242023" y="1119377"/>
                  </a:lnTo>
                  <a:lnTo>
                    <a:pt x="234335" y="1068443"/>
                  </a:lnTo>
                  <a:lnTo>
                    <a:pt x="228354" y="1016827"/>
                  </a:lnTo>
                  <a:lnTo>
                    <a:pt x="224081" y="964515"/>
                  </a:lnTo>
                  <a:lnTo>
                    <a:pt x="221517" y="911496"/>
                  </a:lnTo>
                  <a:lnTo>
                    <a:pt x="220662" y="857758"/>
                  </a:lnTo>
                  <a:lnTo>
                    <a:pt x="221659" y="808061"/>
                  </a:lnTo>
                  <a:lnTo>
                    <a:pt x="224649" y="758645"/>
                  </a:lnTo>
                  <a:lnTo>
                    <a:pt x="229632" y="709515"/>
                  </a:lnTo>
                  <a:lnTo>
                    <a:pt x="236609" y="660678"/>
                  </a:lnTo>
                  <a:lnTo>
                    <a:pt x="245579" y="612139"/>
                  </a:lnTo>
                  <a:lnTo>
                    <a:pt x="256756" y="564743"/>
                  </a:lnTo>
                  <a:lnTo>
                    <a:pt x="270354" y="519328"/>
                  </a:lnTo>
                  <a:lnTo>
                    <a:pt x="286371" y="475894"/>
                  </a:lnTo>
                  <a:lnTo>
                    <a:pt x="304808" y="434441"/>
                  </a:lnTo>
                  <a:lnTo>
                    <a:pt x="325666" y="394970"/>
                  </a:lnTo>
                  <a:lnTo>
                    <a:pt x="355251" y="349295"/>
                  </a:lnTo>
                  <a:lnTo>
                    <a:pt x="388839" y="308276"/>
                  </a:lnTo>
                  <a:lnTo>
                    <a:pt x="426432" y="271901"/>
                  </a:lnTo>
                  <a:lnTo>
                    <a:pt x="468033" y="240157"/>
                  </a:lnTo>
                  <a:lnTo>
                    <a:pt x="513855" y="214487"/>
                  </a:lnTo>
                  <a:lnTo>
                    <a:pt x="564129" y="196151"/>
                  </a:lnTo>
                  <a:lnTo>
                    <a:pt x="618853" y="185150"/>
                  </a:lnTo>
                  <a:lnTo>
                    <a:pt x="678027" y="181483"/>
                  </a:lnTo>
                  <a:lnTo>
                    <a:pt x="1112656" y="181483"/>
                  </a:lnTo>
                  <a:lnTo>
                    <a:pt x="1106690" y="176071"/>
                  </a:lnTo>
                  <a:lnTo>
                    <a:pt x="1074877" y="148589"/>
                  </a:lnTo>
                  <a:lnTo>
                    <a:pt x="1043780" y="123537"/>
                  </a:lnTo>
                  <a:lnTo>
                    <a:pt x="1012790" y="100949"/>
                  </a:lnTo>
                  <a:lnTo>
                    <a:pt x="951179" y="63119"/>
                  </a:lnTo>
                  <a:lnTo>
                    <a:pt x="889366" y="34639"/>
                  </a:lnTo>
                  <a:lnTo>
                    <a:pt x="826630" y="15113"/>
                  </a:lnTo>
                  <a:lnTo>
                    <a:pt x="760555" y="3746"/>
                  </a:lnTo>
                  <a:lnTo>
                    <a:pt x="725353" y="932"/>
                  </a:lnTo>
                  <a:lnTo>
                    <a:pt x="688708" y="0"/>
                  </a:lnTo>
                  <a:close/>
                </a:path>
                <a:path w="1405889" h="2361565">
                  <a:moveTo>
                    <a:pt x="1112656" y="181483"/>
                  </a:moveTo>
                  <a:lnTo>
                    <a:pt x="678027" y="181483"/>
                  </a:lnTo>
                  <a:lnTo>
                    <a:pt x="722792" y="183853"/>
                  </a:lnTo>
                  <a:lnTo>
                    <a:pt x="766916" y="190965"/>
                  </a:lnTo>
                  <a:lnTo>
                    <a:pt x="810396" y="202818"/>
                  </a:lnTo>
                  <a:lnTo>
                    <a:pt x="853231" y="219413"/>
                  </a:lnTo>
                  <a:lnTo>
                    <a:pt x="895418" y="240749"/>
                  </a:lnTo>
                  <a:lnTo>
                    <a:pt x="936955" y="266826"/>
                  </a:lnTo>
                  <a:lnTo>
                    <a:pt x="972481" y="292820"/>
                  </a:lnTo>
                  <a:lnTo>
                    <a:pt x="1008412" y="321927"/>
                  </a:lnTo>
                  <a:lnTo>
                    <a:pt x="1044747" y="354148"/>
                  </a:lnTo>
                  <a:lnTo>
                    <a:pt x="1081486" y="389486"/>
                  </a:lnTo>
                  <a:lnTo>
                    <a:pt x="1118629" y="427942"/>
                  </a:lnTo>
                  <a:lnTo>
                    <a:pt x="1156177" y="469521"/>
                  </a:lnTo>
                  <a:lnTo>
                    <a:pt x="1194130" y="514223"/>
                  </a:lnTo>
                  <a:lnTo>
                    <a:pt x="1194130" y="1217168"/>
                  </a:lnTo>
                  <a:lnTo>
                    <a:pt x="1155581" y="1263296"/>
                  </a:lnTo>
                  <a:lnTo>
                    <a:pt x="1118247" y="1305496"/>
                  </a:lnTo>
                  <a:lnTo>
                    <a:pt x="1082151" y="1343790"/>
                  </a:lnTo>
                  <a:lnTo>
                    <a:pt x="1047318" y="1378204"/>
                  </a:lnTo>
                  <a:lnTo>
                    <a:pt x="1013313" y="1409184"/>
                  </a:lnTo>
                  <a:lnTo>
                    <a:pt x="979881" y="1437163"/>
                  </a:lnTo>
                  <a:lnTo>
                    <a:pt x="947019" y="1462143"/>
                  </a:lnTo>
                  <a:lnTo>
                    <a:pt x="914730" y="1484122"/>
                  </a:lnTo>
                  <a:lnTo>
                    <a:pt x="851560" y="1519285"/>
                  </a:lnTo>
                  <a:lnTo>
                    <a:pt x="790143" y="1542923"/>
                  </a:lnTo>
                  <a:lnTo>
                    <a:pt x="728746" y="1556242"/>
                  </a:lnTo>
                  <a:lnTo>
                    <a:pt x="665568" y="1560702"/>
                  </a:lnTo>
                  <a:lnTo>
                    <a:pt x="1084863" y="1560702"/>
                  </a:lnTo>
                  <a:lnTo>
                    <a:pt x="1118041" y="1531270"/>
                  </a:lnTo>
                  <a:lnTo>
                    <a:pt x="1155532" y="1495909"/>
                  </a:lnTo>
                  <a:lnTo>
                    <a:pt x="1194130" y="1457452"/>
                  </a:lnTo>
                  <a:lnTo>
                    <a:pt x="1405839" y="1457452"/>
                  </a:lnTo>
                  <a:lnTo>
                    <a:pt x="1405839" y="274066"/>
                  </a:lnTo>
                  <a:lnTo>
                    <a:pt x="1210132" y="274066"/>
                  </a:lnTo>
                  <a:lnTo>
                    <a:pt x="1174318" y="238797"/>
                  </a:lnTo>
                  <a:lnTo>
                    <a:pt x="1139837" y="206136"/>
                  </a:lnTo>
                  <a:lnTo>
                    <a:pt x="1112656" y="181483"/>
                  </a:lnTo>
                  <a:close/>
                </a:path>
                <a:path w="1405889" h="2361565">
                  <a:moveTo>
                    <a:pt x="1311605" y="19557"/>
                  </a:moveTo>
                  <a:lnTo>
                    <a:pt x="1297936" y="19724"/>
                  </a:lnTo>
                  <a:lnTo>
                    <a:pt x="1285506" y="20224"/>
                  </a:lnTo>
                  <a:lnTo>
                    <a:pt x="1274314" y="21058"/>
                  </a:lnTo>
                  <a:lnTo>
                    <a:pt x="1264361" y="22225"/>
                  </a:lnTo>
                  <a:lnTo>
                    <a:pt x="1226388" y="33781"/>
                  </a:lnTo>
                  <a:lnTo>
                    <a:pt x="1210132" y="57530"/>
                  </a:lnTo>
                  <a:lnTo>
                    <a:pt x="1210132" y="274066"/>
                  </a:lnTo>
                  <a:lnTo>
                    <a:pt x="1405839" y="274066"/>
                  </a:lnTo>
                  <a:lnTo>
                    <a:pt x="1405839" y="57530"/>
                  </a:lnTo>
                  <a:lnTo>
                    <a:pt x="1404442" y="50419"/>
                  </a:lnTo>
                  <a:lnTo>
                    <a:pt x="1401394" y="44450"/>
                  </a:lnTo>
                  <a:lnTo>
                    <a:pt x="1398473" y="38480"/>
                  </a:lnTo>
                  <a:lnTo>
                    <a:pt x="1356055" y="22225"/>
                  </a:lnTo>
                  <a:lnTo>
                    <a:pt x="1324390" y="19724"/>
                  </a:lnTo>
                  <a:lnTo>
                    <a:pt x="1311605" y="195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2109723" y="-121412"/>
            <a:ext cx="2418080" cy="2555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600" spc="-25" b="0">
                <a:latin typeface="Calibri Light"/>
                <a:cs typeface="Calibri Light"/>
              </a:rPr>
              <a:t>uiz</a:t>
            </a:r>
            <a:endParaRPr sz="166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296" y="0"/>
            <a:ext cx="8527126" cy="67551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KORN I X O H O X I</dc:creator>
  <dc:title>Cerebellar and Vermis malformations</dc:title>
  <dcterms:created xsi:type="dcterms:W3CDTF">2025-02-15T04:45:04Z</dcterms:created>
  <dcterms:modified xsi:type="dcterms:W3CDTF">2025-02-15T04:45:04Z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2025-02-15T00:00:00Z</vt:filetime>
  </property>
  <property fmtid="{D5CDD505-2E9C-101B-9397-08002B2CF9AE}" pid="5" name="Producer">
    <vt:lpwstr>Microsoft® PowerPoint® 2019</vt:lpwstr>
  </property>
</Properties>
</file>