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7"/>
  </p:notesMasterIdLst>
  <p:handoutMasterIdLst>
    <p:handoutMasterId r:id="rId58"/>
  </p:handoutMasterIdLst>
  <p:sldIdLst>
    <p:sldId id="276" r:id="rId2"/>
    <p:sldId id="267" r:id="rId3"/>
    <p:sldId id="268" r:id="rId4"/>
    <p:sldId id="258" r:id="rId5"/>
    <p:sldId id="257" r:id="rId6"/>
    <p:sldId id="328" r:id="rId7"/>
    <p:sldId id="278" r:id="rId8"/>
    <p:sldId id="277" r:id="rId9"/>
    <p:sldId id="279" r:id="rId10"/>
    <p:sldId id="283" r:id="rId11"/>
    <p:sldId id="282" r:id="rId12"/>
    <p:sldId id="284" r:id="rId13"/>
    <p:sldId id="285" r:id="rId14"/>
    <p:sldId id="286" r:id="rId15"/>
    <p:sldId id="287" r:id="rId16"/>
    <p:sldId id="318" r:id="rId17"/>
    <p:sldId id="288" r:id="rId18"/>
    <p:sldId id="295" r:id="rId19"/>
    <p:sldId id="296" r:id="rId20"/>
    <p:sldId id="292" r:id="rId21"/>
    <p:sldId id="270" r:id="rId22"/>
    <p:sldId id="272" r:id="rId23"/>
    <p:sldId id="325" r:id="rId24"/>
    <p:sldId id="293" r:id="rId25"/>
    <p:sldId id="269" r:id="rId26"/>
    <p:sldId id="327" r:id="rId27"/>
    <p:sldId id="260" r:id="rId28"/>
    <p:sldId id="261" r:id="rId29"/>
    <p:sldId id="298" r:id="rId30"/>
    <p:sldId id="322" r:id="rId31"/>
    <p:sldId id="299" r:id="rId32"/>
    <p:sldId id="300" r:id="rId33"/>
    <p:sldId id="301" r:id="rId34"/>
    <p:sldId id="309" r:id="rId35"/>
    <p:sldId id="304" r:id="rId36"/>
    <p:sldId id="306" r:id="rId37"/>
    <p:sldId id="305" r:id="rId38"/>
    <p:sldId id="303" r:id="rId39"/>
    <p:sldId id="302" r:id="rId40"/>
    <p:sldId id="307" r:id="rId41"/>
    <p:sldId id="308" r:id="rId42"/>
    <p:sldId id="310" r:id="rId43"/>
    <p:sldId id="311" r:id="rId44"/>
    <p:sldId id="312" r:id="rId45"/>
    <p:sldId id="313" r:id="rId46"/>
    <p:sldId id="262" r:id="rId47"/>
    <p:sldId id="314" r:id="rId48"/>
    <p:sldId id="326" r:id="rId49"/>
    <p:sldId id="315" r:id="rId50"/>
    <p:sldId id="324" r:id="rId51"/>
    <p:sldId id="319" r:id="rId52"/>
    <p:sldId id="263" r:id="rId53"/>
    <p:sldId id="316" r:id="rId54"/>
    <p:sldId id="264" r:id="rId55"/>
    <p:sldId id="265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7491"/>
    <a:srgbClr val="C505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873" autoAdjust="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8C0A7-88CB-47AD-8E62-829C99809002}" type="datetimeFigureOut">
              <a:rPr lang="en-US" smtClean="0"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4C7F0-27D7-40D9-AE64-9CBDB8B8B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640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3C221-A9C6-41BC-9839-3E66DCFD064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0E14C-E0C0-4129-BD9E-0046F19C2F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27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0E14C-E0C0-4129-BD9E-0046F19C2FF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0E14C-E0C0-4129-BD9E-0046F19C2FF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Not ass. With </a:t>
            </a:r>
            <a:r>
              <a:rPr lang="en-US" dirty="0" err="1" smtClean="0"/>
              <a:t>macroprolactinoma</a:t>
            </a:r>
            <a:r>
              <a:rPr lang="en-US" dirty="0" smtClean="0"/>
              <a:t>   -</a:t>
            </a:r>
            <a:r>
              <a:rPr lang="en-US" dirty="0" err="1" smtClean="0"/>
              <a:t>macroprolactinemia</a:t>
            </a:r>
            <a:endParaRPr lang="en-US" dirty="0" smtClean="0"/>
          </a:p>
          <a:p>
            <a:r>
              <a:rPr lang="en-US" dirty="0" smtClean="0"/>
              <a:t>-GFC :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determined by analysis of area under the PRL curve is 30% of the total area of PRL elution. 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---PEG precipitation is 27 times cheaper than GFC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----Prevalence 10–25% in </a:t>
            </a:r>
            <a:r>
              <a:rPr lang="en-US" sz="1200" dirty="0" err="1" smtClean="0"/>
              <a:t>hyperprolactinemia</a:t>
            </a:r>
            <a:r>
              <a:rPr lang="en-US" sz="1200" dirty="0" smtClean="0"/>
              <a:t> and 3.7% in general population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0E14C-E0C0-4129-BD9E-0046F19C2FF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with involution of the endoplasmic reticulum and Golgi complex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0E14C-E0C0-4129-BD9E-0046F19C2FF9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arenR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Measurement of serum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prolactin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levels every 3 months for the first year and then annually thereafter; and</a:t>
            </a:r>
          </a:p>
          <a:p>
            <a:pPr marL="228600" indent="-228600">
              <a:buAutoNum type="arabicParenR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MRI if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prolactin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increases above normal levels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0E14C-E0C0-4129-BD9E-0046F19C2FF9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</a:t>
            </a:r>
            <a:r>
              <a:rPr lang="th-TH" dirty="0" smtClean="0"/>
              <a:t>เนื่องจาก </a:t>
            </a:r>
            <a:r>
              <a:rPr lang="en-US" dirty="0" err="1" smtClean="0"/>
              <a:t>hL</a:t>
            </a:r>
            <a:r>
              <a:rPr lang="th-TH" dirty="0" smtClean="0"/>
              <a:t>ที่ยาวทำให้การเปลี่ยนแปลงของระดับความเข้มข้นของยาในเลือดน้อย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0E14C-E0C0-4129-BD9E-0046F19C2FF9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3-cannot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tolerate high doses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cabergoline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who are not responsive to dopamine agonist therapy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4-Temozolomide has been shown to reduce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prolactin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levels and control tumor growth if tumor specimens do not express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methylguanine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-DNA methyl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transferase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0E14C-E0C0-4129-BD9E-0046F19C2FF9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0E14C-E0C0-4129-BD9E-0046F19C2FF9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1B9DCD1-179A-4893-A0E2-30046C5B8D8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8CE053E-84B7-496D-B50D-015A23BE81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DCD1-179A-4893-A0E2-30046C5B8D8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053E-84B7-496D-B50D-015A23BE81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DCD1-179A-4893-A0E2-30046C5B8D8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053E-84B7-496D-B50D-015A23BE81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DCD1-179A-4893-A0E2-30046C5B8D8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053E-84B7-496D-B50D-015A23BE81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1B9DCD1-179A-4893-A0E2-30046C5B8D8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8CE053E-84B7-496D-B50D-015A23BE81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1B9DCD1-179A-4893-A0E2-30046C5B8D8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8CE053E-84B7-496D-B50D-015A23BE81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DCD1-179A-4893-A0E2-30046C5B8D8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053E-84B7-496D-B50D-015A23BE81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DCD1-179A-4893-A0E2-30046C5B8D8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053E-84B7-496D-B50D-015A23BE81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DCD1-179A-4893-A0E2-30046C5B8D8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053E-84B7-496D-B50D-015A23BE81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DCD1-179A-4893-A0E2-30046C5B8D8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053E-84B7-496D-B50D-015A23BE81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9DCD1-179A-4893-A0E2-30046C5B8D8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E053E-84B7-496D-B50D-015A23BE81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1B9DCD1-179A-4893-A0E2-30046C5B8D81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8CE053E-84B7-496D-B50D-015A23BE81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http://www.appsmylife.com/wp-content/uploads/2012/10/Sad-Girl-Cry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81600" cy="68580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181600" y="-1"/>
            <a:ext cx="3962400" cy="68580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52948" y="1371600"/>
            <a:ext cx="563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Calibri" pitchFamily="34" charset="0"/>
              </a:rPr>
              <a:t>HYPERPROLACTINEMIA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31242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Topic  13/5/56</a:t>
            </a:r>
            <a:endParaRPr lang="en-US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6800" y="5715000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</a:rPr>
              <a:t>Presenter    :  </a:t>
            </a:r>
            <a:r>
              <a:rPr lang="th-TH" sz="20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</a:rPr>
              <a:t> Pitch  </a:t>
            </a:r>
            <a:r>
              <a:rPr lang="en-US" sz="2000" dirty="0" err="1" smtClean="0">
                <a:solidFill>
                  <a:schemeClr val="bg1"/>
                </a:solidFill>
                <a:latin typeface="Calibri" pitchFamily="34" charset="0"/>
              </a:rPr>
              <a:t>Chandeying</a:t>
            </a:r>
            <a:endParaRPr lang="en-US" sz="200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sz="2000" dirty="0" err="1" smtClean="0">
                <a:solidFill>
                  <a:schemeClr val="bg1"/>
                </a:solidFill>
                <a:latin typeface="Calibri" pitchFamily="34" charset="0"/>
              </a:rPr>
              <a:t>Adivisor</a:t>
            </a:r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</a:rPr>
              <a:t> 	      :   </a:t>
            </a:r>
            <a:r>
              <a:rPr lang="en-US" sz="2000" dirty="0" err="1" smtClean="0">
                <a:solidFill>
                  <a:schemeClr val="bg1"/>
                </a:solidFill>
                <a:latin typeface="Calibri" pitchFamily="34" charset="0"/>
              </a:rPr>
              <a:t>A.Tawiwan</a:t>
            </a:r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alibri" pitchFamily="34" charset="0"/>
              </a:rPr>
              <a:t>Pantasri</a:t>
            </a:r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Prolactin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534400" cy="4325112"/>
          </a:xfrm>
        </p:spPr>
        <p:txBody>
          <a:bodyPr>
            <a:normAutofit/>
          </a:bodyPr>
          <a:lstStyle/>
          <a:p>
            <a:r>
              <a:rPr lang="en-US" dirty="0" smtClean="0"/>
              <a:t>Single gene on chromosome 6 </a:t>
            </a:r>
            <a:r>
              <a:rPr lang="en-US" dirty="0" smtClean="0">
                <a:sym typeface="Wingdings" pitchFamily="2" charset="2"/>
              </a:rPr>
              <a:t>encode</a:t>
            </a:r>
            <a:endParaRPr lang="en-US" dirty="0" smtClean="0"/>
          </a:p>
          <a:p>
            <a:r>
              <a:rPr lang="en-US" dirty="0" smtClean="0"/>
              <a:t>Secrete : </a:t>
            </a:r>
            <a:r>
              <a:rPr lang="en-US" dirty="0" err="1" smtClean="0"/>
              <a:t>Lactotroph</a:t>
            </a:r>
            <a:r>
              <a:rPr lang="en-US" dirty="0" smtClean="0"/>
              <a:t> </a:t>
            </a:r>
            <a:r>
              <a:rPr lang="en-US" dirty="0"/>
              <a:t>cells of </a:t>
            </a:r>
            <a:r>
              <a:rPr lang="en-US" dirty="0" smtClean="0"/>
              <a:t>ant. </a:t>
            </a:r>
            <a:r>
              <a:rPr lang="en-US" dirty="0"/>
              <a:t>pituitary </a:t>
            </a:r>
            <a:r>
              <a:rPr lang="en-US" dirty="0" smtClean="0"/>
              <a:t>gland</a:t>
            </a:r>
          </a:p>
          <a:p>
            <a:r>
              <a:rPr lang="en-US" dirty="0" smtClean="0"/>
              <a:t>A single-chain peptide hormone: 199 </a:t>
            </a:r>
            <a:r>
              <a:rPr lang="en-US" dirty="0" err="1" smtClean="0"/>
              <a:t>aa</a:t>
            </a:r>
            <a:endParaRPr lang="en-US" dirty="0" smtClean="0"/>
          </a:p>
          <a:p>
            <a:r>
              <a:rPr lang="en-US" dirty="0" smtClean="0"/>
              <a:t>3 forms : monomer, </a:t>
            </a:r>
            <a:r>
              <a:rPr lang="en-US" dirty="0" err="1" smtClean="0"/>
              <a:t>dimer</a:t>
            </a:r>
            <a:r>
              <a:rPr lang="en-US" dirty="0" smtClean="0"/>
              <a:t>, </a:t>
            </a:r>
            <a:r>
              <a:rPr lang="en-US" dirty="0" err="1" smtClean="0"/>
              <a:t>multimeric</a:t>
            </a:r>
            <a:endParaRPr lang="en-US" dirty="0" smtClean="0"/>
          </a:p>
          <a:p>
            <a:r>
              <a:rPr lang="en-US" dirty="0" smtClean="0"/>
              <a:t>Growth hormone and placental </a:t>
            </a:r>
            <a:r>
              <a:rPr lang="en-US" dirty="0" err="1" smtClean="0"/>
              <a:t>lactogen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significant </a:t>
            </a:r>
            <a:r>
              <a:rPr lang="en-US" dirty="0" err="1" smtClean="0">
                <a:sym typeface="Wingdings" pitchFamily="2" charset="2"/>
              </a:rPr>
              <a:t>lactogenic</a:t>
            </a:r>
            <a:r>
              <a:rPr lang="en-US" dirty="0" smtClean="0">
                <a:sym typeface="Wingdings" pitchFamily="2" charset="2"/>
              </a:rPr>
              <a:t> activity</a:t>
            </a:r>
          </a:p>
          <a:p>
            <a:r>
              <a:rPr lang="en-US" dirty="0" smtClean="0"/>
              <a:t>More than 300 biological functions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0" y="3200400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cap="small" dirty="0" smtClean="0"/>
              <a:t>^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b="1" dirty="0" err="1" smtClean="0"/>
              <a:t>Prolactin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143000" y="1524000"/>
            <a:ext cx="6934200" cy="4800600"/>
            <a:chOff x="990600" y="685800"/>
            <a:chExt cx="6934200" cy="4800600"/>
          </a:xfrm>
        </p:grpSpPr>
        <p:pic>
          <p:nvPicPr>
            <p:cNvPr id="4" name="Picture 3"/>
            <p:cNvPicPr/>
            <p:nvPr/>
          </p:nvPicPr>
          <p:blipFill>
            <a:blip r:embed="rId2" cstate="print"/>
            <a:srcRect l="18936" t="23026" r="29711" b="22396"/>
            <a:stretch>
              <a:fillRect/>
            </a:stretch>
          </p:blipFill>
          <p:spPr bwMode="auto">
            <a:xfrm>
              <a:off x="1143000" y="990600"/>
              <a:ext cx="6770461" cy="449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3352800" y="685800"/>
              <a:ext cx="45720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90600" y="685800"/>
              <a:ext cx="2096589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Hyperprolactinemia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2249424"/>
            <a:ext cx="8915400" cy="4325112"/>
          </a:xfrm>
        </p:spPr>
        <p:txBody>
          <a:bodyPr/>
          <a:lstStyle/>
          <a:p>
            <a:r>
              <a:rPr lang="en-US" dirty="0" smtClean="0"/>
              <a:t>One of the most common cause of infertility 30-40%</a:t>
            </a:r>
            <a:r>
              <a:rPr lang="en-US" baseline="30000" dirty="0" smtClean="0"/>
              <a:t>1</a:t>
            </a:r>
          </a:p>
          <a:p>
            <a:r>
              <a:rPr lang="en-US" dirty="0" smtClean="0"/>
              <a:t>Peak prevalence for women aged 25–34 yr</a:t>
            </a:r>
            <a:r>
              <a:rPr lang="en-US" baseline="30000" dirty="0" smtClean="0"/>
              <a:t>1</a:t>
            </a:r>
          </a:p>
          <a:p>
            <a:r>
              <a:rPr lang="en-US" dirty="0" smtClean="0"/>
              <a:t>Prevalence varies</a:t>
            </a:r>
            <a:r>
              <a:rPr lang="en-US" baseline="30000" dirty="0" smtClean="0"/>
              <a:t>2,3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0.4% in the normal adult population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9-17% in women with menstrual problems such as	</a:t>
            </a:r>
            <a:r>
              <a:rPr lang="sv-SE" dirty="0" smtClean="0">
                <a:solidFill>
                  <a:schemeClr val="tx1"/>
                </a:solidFill>
              </a:rPr>
              <a:t>amenorrhea or polycystic ovarian syndrom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6248400"/>
            <a:ext cx="861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1.</a:t>
            </a:r>
            <a:r>
              <a:rPr lang="th-TH" sz="1000" dirty="0" smtClean="0"/>
              <a:t> </a:t>
            </a:r>
            <a:r>
              <a:rPr lang="en-US" sz="1000" dirty="0" smtClean="0"/>
              <a:t>G.S. Wand. Diagnosis and management of </a:t>
            </a:r>
            <a:r>
              <a:rPr lang="en-US" sz="1000" dirty="0" err="1" smtClean="0"/>
              <a:t>hyperprolactinemia.Endocrinologist</a:t>
            </a:r>
            <a:r>
              <a:rPr lang="en-US" sz="1000" dirty="0" smtClean="0"/>
              <a:t> 2003; 13(1):52–57.</a:t>
            </a:r>
            <a:r>
              <a:rPr lang="th-TH" sz="1000" dirty="0" smtClean="0"/>
              <a:t> </a:t>
            </a:r>
            <a:endParaRPr lang="en-US" sz="1000" dirty="0" smtClean="0"/>
          </a:p>
          <a:p>
            <a:pPr lvl="0"/>
            <a:r>
              <a:rPr lang="en-US" sz="1000" dirty="0" smtClean="0"/>
              <a:t>2.Biller BM, </a:t>
            </a:r>
            <a:r>
              <a:rPr lang="en-US" sz="1000" dirty="0" err="1" smtClean="0"/>
              <a:t>Luciano</a:t>
            </a:r>
            <a:r>
              <a:rPr lang="en-US" sz="1000" dirty="0" smtClean="0"/>
              <a:t> A, </a:t>
            </a:r>
            <a:r>
              <a:rPr lang="en-US" sz="1000" dirty="0" err="1" smtClean="0"/>
              <a:t>Crosignani</a:t>
            </a:r>
            <a:r>
              <a:rPr lang="en-US" sz="1000" dirty="0" smtClean="0"/>
              <a:t> PG, et al. Guidelines for the</a:t>
            </a:r>
            <a:r>
              <a:rPr lang="th-TH" sz="1000" dirty="0" smtClean="0"/>
              <a:t> </a:t>
            </a:r>
            <a:r>
              <a:rPr lang="en-US" sz="1000" dirty="0" smtClean="0"/>
              <a:t>diagnosis and treatment of </a:t>
            </a:r>
            <a:r>
              <a:rPr lang="en-US" sz="1000" dirty="0" err="1" smtClean="0"/>
              <a:t>hyperprolactinemia</a:t>
            </a:r>
            <a:r>
              <a:rPr lang="en-US" sz="1000" dirty="0" smtClean="0"/>
              <a:t>. J </a:t>
            </a:r>
            <a:r>
              <a:rPr lang="en-US" sz="1000" dirty="0" err="1" smtClean="0"/>
              <a:t>Reprod</a:t>
            </a:r>
            <a:r>
              <a:rPr lang="en-US" sz="1000" dirty="0" smtClean="0"/>
              <a:t> Med</a:t>
            </a:r>
            <a:r>
              <a:rPr lang="th-TH" sz="1000" dirty="0" smtClean="0"/>
              <a:t> </a:t>
            </a:r>
            <a:r>
              <a:rPr lang="en-US" sz="1000" dirty="0" smtClean="0"/>
              <a:t>1999;44:1075–84.</a:t>
            </a:r>
          </a:p>
          <a:p>
            <a:pPr lvl="0"/>
            <a:r>
              <a:rPr lang="en-US" sz="1000" dirty="0" smtClean="0"/>
              <a:t>3.Greer ME, </a:t>
            </a:r>
            <a:r>
              <a:rPr lang="en-US" sz="1000" dirty="0" err="1" smtClean="0"/>
              <a:t>Moraczewski</a:t>
            </a:r>
            <a:r>
              <a:rPr lang="en-US" sz="1000" dirty="0" smtClean="0"/>
              <a:t> T, </a:t>
            </a:r>
            <a:r>
              <a:rPr lang="en-US" sz="1000" dirty="0" err="1" smtClean="0"/>
              <a:t>Rakoff</a:t>
            </a:r>
            <a:r>
              <a:rPr lang="en-US" sz="1000" dirty="0" smtClean="0"/>
              <a:t> JS. Prevalence of </a:t>
            </a:r>
            <a:r>
              <a:rPr lang="en-US" sz="1000" dirty="0" err="1" smtClean="0"/>
              <a:t>hyperprolactinemia</a:t>
            </a:r>
            <a:r>
              <a:rPr lang="th-TH" sz="1000" dirty="0" smtClean="0"/>
              <a:t> </a:t>
            </a:r>
            <a:r>
              <a:rPr lang="en-US" sz="1000" dirty="0" smtClean="0"/>
              <a:t>in </a:t>
            </a:r>
            <a:r>
              <a:rPr lang="en-US" sz="1000" dirty="0" err="1" smtClean="0"/>
              <a:t>anovulatory</a:t>
            </a:r>
            <a:r>
              <a:rPr lang="en-US" sz="1000" dirty="0" smtClean="0"/>
              <a:t> women. </a:t>
            </a:r>
            <a:r>
              <a:rPr lang="en-US" sz="1000" dirty="0" err="1" smtClean="0"/>
              <a:t>Obstet</a:t>
            </a:r>
            <a:r>
              <a:rPr lang="en-US" sz="1000" dirty="0" smtClean="0"/>
              <a:t> </a:t>
            </a:r>
            <a:r>
              <a:rPr lang="en-US" sz="1000" dirty="0" err="1" smtClean="0"/>
              <a:t>Gynecol</a:t>
            </a:r>
            <a:r>
              <a:rPr lang="en-US" sz="1000" dirty="0" smtClean="0"/>
              <a:t> 1980;56:65–9.</a:t>
            </a:r>
          </a:p>
          <a:p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bnormally </a:t>
            </a:r>
            <a:r>
              <a:rPr lang="en-US" dirty="0"/>
              <a:t>high level of </a:t>
            </a:r>
            <a:r>
              <a:rPr lang="en-US" dirty="0" err="1"/>
              <a:t>prolactin</a:t>
            </a:r>
            <a:r>
              <a:rPr lang="en-US" dirty="0"/>
              <a:t> in the blood </a:t>
            </a:r>
            <a:endParaRPr lang="en-US" dirty="0" smtClean="0"/>
          </a:p>
          <a:p>
            <a:r>
              <a:rPr lang="en-US" dirty="0"/>
              <a:t>N</a:t>
            </a:r>
            <a:r>
              <a:rPr lang="en-US" dirty="0" smtClean="0"/>
              <a:t>ormal  levels</a:t>
            </a:r>
            <a:r>
              <a:rPr lang="en-US" baseline="30000" dirty="0" smtClean="0"/>
              <a:t>1,2</a:t>
            </a:r>
            <a:r>
              <a:rPr lang="en-US" dirty="0" smtClean="0"/>
              <a:t>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</a:t>
            </a:r>
            <a:r>
              <a:rPr lang="en-US" dirty="0" smtClean="0">
                <a:solidFill>
                  <a:schemeClr val="tx1"/>
                </a:solidFill>
              </a:rPr>
              <a:t>omen  &lt; 25 </a:t>
            </a:r>
            <a:r>
              <a:rPr lang="en-US" dirty="0" err="1" smtClean="0">
                <a:solidFill>
                  <a:schemeClr val="tx1"/>
                </a:solidFill>
              </a:rPr>
              <a:t>ng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en-US" dirty="0" err="1" smtClean="0">
                <a:solidFill>
                  <a:schemeClr val="tx1"/>
                </a:solidFill>
              </a:rPr>
              <a:t>dL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Men &lt; 20 </a:t>
            </a:r>
            <a:r>
              <a:rPr lang="en-US" dirty="0" err="1" smtClean="0">
                <a:solidFill>
                  <a:schemeClr val="tx1"/>
                </a:solidFill>
              </a:rPr>
              <a:t>ng</a:t>
            </a:r>
            <a:r>
              <a:rPr lang="en-US" dirty="0" smtClean="0">
                <a:solidFill>
                  <a:schemeClr val="tx1"/>
                </a:solidFill>
              </a:rPr>
              <a:t>/</a:t>
            </a:r>
            <a:r>
              <a:rPr lang="en-US" dirty="0" err="1" smtClean="0">
                <a:solidFill>
                  <a:schemeClr val="tx1"/>
                </a:solidFill>
              </a:rPr>
              <a:t>dL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285" y="5976260"/>
            <a:ext cx="891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dirty="0" smtClean="0"/>
              <a:t>1.Felipe F. </a:t>
            </a:r>
            <a:r>
              <a:rPr lang="en-US" sz="1000" dirty="0" err="1" smtClean="0"/>
              <a:t>Casanueva</a:t>
            </a:r>
            <a:r>
              <a:rPr lang="en-US" sz="1000" dirty="0" smtClean="0"/>
              <a:t>, Mark E. </a:t>
            </a:r>
            <a:r>
              <a:rPr lang="en-US" sz="1000" dirty="0" err="1" smtClean="0"/>
              <a:t>Molitch</a:t>
            </a:r>
            <a:r>
              <a:rPr lang="en-US" sz="1000" dirty="0" smtClean="0"/>
              <a:t>, Janet A. </a:t>
            </a:r>
            <a:r>
              <a:rPr lang="en-US" sz="1000" dirty="0" err="1" smtClean="0"/>
              <a:t>Schlechte</a:t>
            </a:r>
            <a:r>
              <a:rPr lang="en-US" sz="1000" dirty="0" smtClean="0"/>
              <a:t>, Roger Abs, Vivien </a:t>
            </a:r>
            <a:r>
              <a:rPr lang="en-US" sz="1000" dirty="0" err="1" smtClean="0"/>
              <a:t>Bonert</a:t>
            </a:r>
            <a:r>
              <a:rPr lang="en-US" sz="1000" dirty="0" smtClean="0"/>
              <a:t>, Marcello D. Bronstein, et al. Guidelines of the Pituitary Society for the diagnosis and management of </a:t>
            </a:r>
            <a:r>
              <a:rPr lang="en-US" sz="1000" dirty="0" err="1" smtClean="0"/>
              <a:t>prolactinomas</a:t>
            </a:r>
            <a:r>
              <a:rPr lang="en-US" sz="1000" dirty="0" smtClean="0"/>
              <a:t>. Clinical Endocrinology 2006; 65:265–273.</a:t>
            </a:r>
          </a:p>
          <a:p>
            <a:r>
              <a:rPr lang="en-US" sz="1000" dirty="0" smtClean="0"/>
              <a:t>2. </a:t>
            </a:r>
            <a:r>
              <a:rPr lang="en-US" sz="1000" dirty="0" err="1" smtClean="0"/>
              <a:t>Shlomo</a:t>
            </a:r>
            <a:r>
              <a:rPr lang="en-US" sz="1000" dirty="0" smtClean="0"/>
              <a:t> </a:t>
            </a:r>
            <a:r>
              <a:rPr lang="en-US" sz="1000" dirty="0" err="1" smtClean="0"/>
              <a:t>Melmed</a:t>
            </a:r>
            <a:r>
              <a:rPr lang="en-US" sz="1000" dirty="0" smtClean="0"/>
              <a:t>, Felipe F. </a:t>
            </a:r>
            <a:r>
              <a:rPr lang="en-US" sz="1000" dirty="0" err="1" smtClean="0"/>
              <a:t>Casanueva</a:t>
            </a:r>
            <a:r>
              <a:rPr lang="en-US" sz="1000" dirty="0" smtClean="0"/>
              <a:t>, Andrew R. Hoffman, David L. </a:t>
            </a:r>
            <a:r>
              <a:rPr lang="en-US" sz="1000" dirty="0" err="1" smtClean="0"/>
              <a:t>Kleinberg,Victor</a:t>
            </a:r>
            <a:r>
              <a:rPr lang="en-US" sz="1000" dirty="0" smtClean="0"/>
              <a:t> M. </a:t>
            </a:r>
            <a:r>
              <a:rPr lang="en-US" sz="1000" dirty="0" err="1" smtClean="0"/>
              <a:t>Montori</a:t>
            </a:r>
            <a:r>
              <a:rPr lang="en-US" sz="1000" dirty="0" smtClean="0"/>
              <a:t>, Janet A. </a:t>
            </a:r>
            <a:r>
              <a:rPr lang="en-US" sz="1000" dirty="0" err="1" smtClean="0"/>
              <a:t>Schlechte,et</a:t>
            </a:r>
            <a:r>
              <a:rPr lang="en-US" sz="1000" dirty="0" smtClean="0"/>
              <a:t> al. Diagnosis and Treatment of </a:t>
            </a:r>
            <a:r>
              <a:rPr lang="en-US" sz="1000" dirty="0" err="1" smtClean="0"/>
              <a:t>Hyperprolactinemia</a:t>
            </a:r>
            <a:r>
              <a:rPr lang="en-US" sz="1000" dirty="0" smtClean="0"/>
              <a:t>: An Endocrine Society Clinical Practice Guideline. J </a:t>
            </a:r>
            <a:r>
              <a:rPr lang="en-US" sz="1000" dirty="0" err="1" smtClean="0"/>
              <a:t>Clin</a:t>
            </a:r>
            <a:r>
              <a:rPr lang="en-US" sz="1000" dirty="0" smtClean="0"/>
              <a:t> </a:t>
            </a:r>
            <a:r>
              <a:rPr lang="en-US" sz="1000" dirty="0" err="1" smtClean="0"/>
              <a:t>Endocrinol</a:t>
            </a:r>
            <a:r>
              <a:rPr lang="en-US" sz="1000" dirty="0" smtClean="0"/>
              <a:t> </a:t>
            </a:r>
            <a:r>
              <a:rPr lang="en-US" sz="1000" dirty="0" err="1" smtClean="0"/>
              <a:t>Metab</a:t>
            </a:r>
            <a:r>
              <a:rPr lang="en-US" sz="1000" dirty="0" smtClean="0"/>
              <a:t>, February 2011, 96(2):273–288.</a:t>
            </a:r>
          </a:p>
          <a:p>
            <a:pPr lvl="0"/>
            <a:endParaRPr lang="en-US" sz="1200" dirty="0" smtClean="0"/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0000" t="23000" r="18750" b="8000"/>
          <a:stretch>
            <a:fillRect/>
          </a:stretch>
        </p:blipFill>
        <p:spPr bwMode="auto">
          <a:xfrm>
            <a:off x="533400" y="685800"/>
            <a:ext cx="8116957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928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 l="53750" t="17000" r="1875" b="8000"/>
          <a:stretch>
            <a:fillRect/>
          </a:stretch>
        </p:blipFill>
        <p:spPr bwMode="auto">
          <a:xfrm>
            <a:off x="1371600" y="96591"/>
            <a:ext cx="6400800" cy="6761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 l="28750" t="15000" r="31875" b="7000"/>
          <a:stretch>
            <a:fillRect/>
          </a:stretch>
        </p:blipFill>
        <p:spPr bwMode="auto">
          <a:xfrm>
            <a:off x="1676400" y="0"/>
            <a:ext cx="55391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Pituitary tumor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ym typeface="Wingdings" pitchFamily="2" charset="2"/>
              </a:rPr>
              <a:t>Pituitary adenoma </a:t>
            </a:r>
          </a:p>
          <a:p>
            <a:pPr lvl="1"/>
            <a:r>
              <a:rPr lang="en-US" sz="2800" dirty="0" smtClean="0">
                <a:solidFill>
                  <a:schemeClr val="tx1"/>
                </a:solidFill>
              </a:rPr>
              <a:t>common benign tumors of pituitary gland</a:t>
            </a:r>
          </a:p>
          <a:p>
            <a:pPr lvl="1"/>
            <a:r>
              <a:rPr lang="en-US" sz="2800" dirty="0" smtClean="0">
                <a:solidFill>
                  <a:schemeClr val="tx1"/>
                </a:solidFill>
                <a:sym typeface="Wingdings" pitchFamily="2" charset="2"/>
              </a:rPr>
              <a:t>Type : Functioning or Non-functioning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26875" t="21000" r="55625" b="47000"/>
          <a:stretch>
            <a:fillRect/>
          </a:stretch>
        </p:blipFill>
        <p:spPr bwMode="auto">
          <a:xfrm>
            <a:off x="533401" y="3820886"/>
            <a:ext cx="2455332" cy="280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51250" t="52000" r="30625" b="12000"/>
          <a:stretch>
            <a:fillRect/>
          </a:stretch>
        </p:blipFill>
        <p:spPr bwMode="auto">
          <a:xfrm>
            <a:off x="6098722" y="3603171"/>
            <a:ext cx="2543024" cy="3156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50625" t="21000" r="30625" b="47000"/>
          <a:stretch>
            <a:fillRect/>
          </a:stretch>
        </p:blipFill>
        <p:spPr bwMode="auto">
          <a:xfrm>
            <a:off x="3205843" y="3820886"/>
            <a:ext cx="2630714" cy="2806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Pituitary tumor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 : </a:t>
            </a:r>
            <a:r>
              <a:rPr lang="en-US" dirty="0" err="1" smtClean="0"/>
              <a:t>microadenoma</a:t>
            </a:r>
            <a:r>
              <a:rPr lang="en-US" dirty="0" smtClean="0"/>
              <a:t> (diameter &lt; 10 mm) or </a:t>
            </a:r>
            <a:r>
              <a:rPr lang="en-US" dirty="0" err="1" smtClean="0"/>
              <a:t>macroadenoma</a:t>
            </a:r>
            <a:r>
              <a:rPr lang="en-US" dirty="0" smtClean="0"/>
              <a:t>(diameter ≥ 10 mm)</a:t>
            </a:r>
          </a:p>
          <a:p>
            <a:r>
              <a:rPr lang="en-US" dirty="0" err="1" smtClean="0"/>
              <a:t>Pathophysilogy</a:t>
            </a:r>
            <a:r>
              <a:rPr lang="en-US" dirty="0" smtClean="0"/>
              <a:t> : Release of pituitary stem–cell growth inhibition via activation or loss of function mutations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Prolactinoma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800" dirty="0" err="1" smtClean="0">
                <a:solidFill>
                  <a:schemeClr val="tx1"/>
                </a:solidFill>
                <a:sym typeface="Wingdings" pitchFamily="2" charset="2"/>
              </a:rPr>
              <a:t>Prolactin</a:t>
            </a:r>
            <a:r>
              <a:rPr lang="en-US" sz="2800" dirty="0" smtClean="0">
                <a:solidFill>
                  <a:schemeClr val="tx1"/>
                </a:solidFill>
                <a:sym typeface="Wingdings" pitchFamily="2" charset="2"/>
              </a:rPr>
              <a:t>-secreting pituitary adenoma </a:t>
            </a:r>
            <a:endParaRPr lang="th-TH" sz="2800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ym typeface="Wingdings" pitchFamily="2" charset="2"/>
              </a:rPr>
              <a:t>Most common ~ 30-40% of all pituitary tumor or 25-30% of functioning pituitary tumor  </a:t>
            </a:r>
            <a:r>
              <a:rPr lang="en-US" dirty="0" smtClean="0"/>
              <a:t>autonomous hormone production, secretion, and cell proliferation.</a:t>
            </a:r>
          </a:p>
          <a:p>
            <a:r>
              <a:rPr lang="en-US" dirty="0" smtClean="0"/>
              <a:t>Additional anatomic factor : reduced dopamine concentrations in the </a:t>
            </a:r>
            <a:r>
              <a:rPr lang="en-US" dirty="0" err="1" smtClean="0"/>
              <a:t>hypophyseal</a:t>
            </a:r>
            <a:r>
              <a:rPr lang="en-US" dirty="0" smtClean="0"/>
              <a:t> portal system and vascular isolation of the tumor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Idiopathic </a:t>
            </a:r>
            <a:r>
              <a:rPr lang="en-US" b="1" dirty="0" err="1" smtClean="0"/>
              <a:t>hyperprolactinemia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30–40% of cases where there is no evidence of abnormal hypothalamic pituitary anatomy</a:t>
            </a:r>
          </a:p>
          <a:p>
            <a:r>
              <a:rPr lang="en-US" dirty="0" err="1" smtClean="0"/>
              <a:t>Microprolactinomas</a:t>
            </a:r>
            <a:r>
              <a:rPr lang="en-US" dirty="0" smtClean="0"/>
              <a:t> develop in approximately 10% of such cases</a:t>
            </a:r>
          </a:p>
          <a:p>
            <a:r>
              <a:rPr lang="en-US" dirty="0" smtClean="0"/>
              <a:t>One-third of patients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spontaneously revert to normal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Iatrogenic </a:t>
            </a:r>
            <a:r>
              <a:rPr lang="en-US" b="1" dirty="0" err="1" smtClean="0"/>
              <a:t>hyperprolactinemia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Anti-psychotics, anti-depressants, </a:t>
            </a:r>
            <a:r>
              <a:rPr lang="en-US" dirty="0" err="1" smtClean="0"/>
              <a:t>antiemetics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block the central dopamine system</a:t>
            </a:r>
          </a:p>
          <a:p>
            <a:r>
              <a:rPr lang="en-US" dirty="0" smtClean="0"/>
              <a:t>Opiates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hypothalamic </a:t>
            </a:r>
            <a:r>
              <a:rPr lang="en-US" dirty="0" err="1" smtClean="0"/>
              <a:t>opioid</a:t>
            </a:r>
            <a:r>
              <a:rPr lang="en-US" dirty="0" smtClean="0"/>
              <a:t> receptors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stimulate </a:t>
            </a:r>
            <a:r>
              <a:rPr lang="en-US" dirty="0" err="1" smtClean="0"/>
              <a:t>prolactin</a:t>
            </a:r>
            <a:r>
              <a:rPr lang="en-US" dirty="0" smtClean="0"/>
              <a:t> secretion</a:t>
            </a:r>
          </a:p>
          <a:p>
            <a:r>
              <a:rPr lang="en-US" dirty="0" smtClean="0"/>
              <a:t>Estrogen</a:t>
            </a:r>
            <a:r>
              <a:rPr lang="en-US" dirty="0" smtClean="0">
                <a:sym typeface="Wingdings" pitchFamily="2" charset="2"/>
              </a:rPr>
              <a:t> action on </a:t>
            </a:r>
            <a:r>
              <a:rPr lang="en-US" dirty="0" err="1" smtClean="0">
                <a:sym typeface="Wingdings" pitchFamily="2" charset="2"/>
              </a:rPr>
              <a:t>lactotrophs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Protease inhibitor  unknown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Other causes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Ass. with underlying disease</a:t>
            </a:r>
          </a:p>
          <a:p>
            <a:r>
              <a:rPr lang="en-US" dirty="0" smtClean="0"/>
              <a:t>Hypothyroidism ,adrenal insufficiency </a:t>
            </a:r>
            <a:r>
              <a:rPr lang="en-US" dirty="0" smtClean="0">
                <a:sym typeface="Wingdings" pitchFamily="2" charset="2"/>
              </a:rPr>
              <a:t> ↑</a:t>
            </a:r>
            <a:r>
              <a:rPr lang="en-US" dirty="0" smtClean="0"/>
              <a:t> TRH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Renal failure, hepatic failure</a:t>
            </a:r>
            <a:r>
              <a:rPr lang="en-US" dirty="0" smtClean="0">
                <a:sym typeface="Wingdings" pitchFamily="2" charset="2"/>
              </a:rPr>
              <a:t>  ↓</a:t>
            </a:r>
            <a:r>
              <a:rPr lang="en-US" dirty="0" err="1" smtClean="0">
                <a:sym typeface="Wingdings" pitchFamily="2" charset="2"/>
              </a:rPr>
              <a:t>prolactin</a:t>
            </a:r>
            <a:r>
              <a:rPr lang="en-US" dirty="0" smtClean="0">
                <a:sym typeface="Wingdings" pitchFamily="2" charset="2"/>
              </a:rPr>
              <a:t> elimination</a:t>
            </a:r>
            <a:endParaRPr lang="en-US" dirty="0" smtClean="0"/>
          </a:p>
          <a:p>
            <a:r>
              <a:rPr lang="en-US" dirty="0" smtClean="0"/>
              <a:t>PCOS </a:t>
            </a:r>
            <a:r>
              <a:rPr lang="en-US" dirty="0" smtClean="0">
                <a:sym typeface="Wingdings" pitchFamily="2" charset="2"/>
              </a:rPr>
              <a:t> ↑</a:t>
            </a:r>
            <a:r>
              <a:rPr lang="en-US" dirty="0" err="1" smtClean="0">
                <a:sym typeface="Wingdings" pitchFamily="2" charset="2"/>
              </a:rPr>
              <a:t>prolactin</a:t>
            </a:r>
            <a:r>
              <a:rPr lang="en-US" dirty="0" smtClean="0">
                <a:sym typeface="Wingdings" pitchFamily="2" charset="2"/>
              </a:rPr>
              <a:t> production (transient)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Clinical manifestation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PRL </a:t>
            </a:r>
            <a:r>
              <a:rPr lang="en-US" dirty="0" smtClean="0">
                <a:sym typeface="Wingdings" pitchFamily="2" charset="2"/>
              </a:rPr>
              <a:t> stimulate milk production , </a:t>
            </a:r>
            <a:r>
              <a:rPr lang="en-US" dirty="0" err="1" smtClean="0">
                <a:sym typeface="Wingdings" pitchFamily="2" charset="2"/>
              </a:rPr>
              <a:t>gonadal</a:t>
            </a:r>
            <a:r>
              <a:rPr lang="en-US" dirty="0" smtClean="0">
                <a:sym typeface="Wingdings" pitchFamily="2" charset="2"/>
              </a:rPr>
              <a:t> function (2</a:t>
            </a:r>
            <a:r>
              <a:rPr lang="en-US" baseline="30000" dirty="0" smtClean="0">
                <a:sym typeface="Wingdings" pitchFamily="2" charset="2"/>
              </a:rPr>
              <a:t>nd</a:t>
            </a:r>
            <a:r>
              <a:rPr lang="en-US" dirty="0" smtClean="0">
                <a:sym typeface="Wingdings" pitchFamily="2" charset="2"/>
              </a:rPr>
              <a:t>) , ↓spinal bone mineral density</a:t>
            </a:r>
          </a:p>
          <a:p>
            <a:r>
              <a:rPr lang="en-US" dirty="0" smtClean="0"/>
              <a:t>Large tumor </a:t>
            </a:r>
            <a:r>
              <a:rPr lang="en-US" dirty="0" smtClean="0">
                <a:sym typeface="Wingdings" pitchFamily="2" charset="2"/>
              </a:rPr>
              <a:t> compression effect</a:t>
            </a:r>
          </a:p>
          <a:p>
            <a:r>
              <a:rPr lang="en-US" dirty="0" smtClean="0">
                <a:sym typeface="Wingdings" pitchFamily="2" charset="2"/>
              </a:rPr>
              <a:t>Women :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Pre. 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Oligo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/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amenorrhe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galactorrhea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, infertility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Post. L</a:t>
            </a:r>
            <a:r>
              <a:rPr lang="en-US" dirty="0" smtClean="0">
                <a:solidFill>
                  <a:schemeClr val="tx1"/>
                </a:solidFill>
              </a:rPr>
              <a:t>arge adenoma produces mass effects</a:t>
            </a:r>
            <a:endParaRPr lang="en-US" dirty="0" smtClean="0">
              <a:solidFill>
                <a:schemeClr val="tx1"/>
              </a:solidFill>
              <a:sym typeface="Wingdings" pitchFamily="2" charset="2"/>
            </a:endParaRPr>
          </a:p>
          <a:p>
            <a:pPr lvl="1"/>
            <a:endParaRPr lang="en-US" dirty="0" smtClean="0">
              <a:sym typeface="Wingdings" pitchFamily="2" charset="2"/>
            </a:endParaRP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3125" t="35858" r="45535" b="53428"/>
          <a:stretch>
            <a:fillRect/>
          </a:stretch>
        </p:blipFill>
        <p:spPr bwMode="auto">
          <a:xfrm>
            <a:off x="152400" y="685800"/>
            <a:ext cx="8763000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28600" y="1905000"/>
            <a:ext cx="8610600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measured in 20 white, premenopausal women with </a:t>
            </a:r>
            <a:r>
              <a:rPr lang="en-US" sz="2800" dirty="0" err="1" smtClean="0"/>
              <a:t>prolactinoma</a:t>
            </a:r>
            <a:r>
              <a:rPr lang="en-US" sz="2800" dirty="0" smtClean="0"/>
              <a:t> and in 60 healthy control white women </a:t>
            </a:r>
            <a:r>
              <a:rPr lang="en-US" sz="2800" dirty="0" smtClean="0">
                <a:sym typeface="Wingdings" pitchFamily="2" charset="2"/>
              </a:rPr>
              <a:t> </a:t>
            </a:r>
            <a:r>
              <a:rPr lang="en-US" sz="2800" dirty="0" smtClean="0"/>
              <a:t>relative risk for developing osteoporosis  = 4.5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Anatomy of </a:t>
            </a:r>
            <a:r>
              <a:rPr lang="en-US" b="1" dirty="0" err="1" smtClean="0"/>
              <a:t>sellar</a:t>
            </a:r>
            <a:r>
              <a:rPr lang="en-US" b="1" dirty="0" smtClean="0"/>
              <a:t> region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 l="16875" t="27000" r="15625" b="10000"/>
          <a:stretch>
            <a:fillRect/>
          </a:stretch>
        </p:blipFill>
        <p:spPr bwMode="auto">
          <a:xfrm>
            <a:off x="685800" y="2209800"/>
            <a:ext cx="770708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Clinical manifestation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ym typeface="Wingdings" pitchFamily="2" charset="2"/>
              </a:rPr>
              <a:t>Men: i</a:t>
            </a:r>
            <a:r>
              <a:rPr lang="en-US" dirty="0" smtClean="0"/>
              <a:t>mpotence, infertility,</a:t>
            </a:r>
            <a:r>
              <a:rPr lang="en-US" dirty="0" smtClean="0">
                <a:latin typeface="Calibri"/>
              </a:rPr>
              <a:t>↓</a:t>
            </a:r>
            <a:r>
              <a:rPr lang="en-US" dirty="0" smtClean="0"/>
              <a:t> libido,</a:t>
            </a:r>
            <a:r>
              <a:rPr lang="en-US" dirty="0" smtClean="0">
                <a:latin typeface="Calibri"/>
              </a:rPr>
              <a:t> ↓</a:t>
            </a:r>
            <a:r>
              <a:rPr lang="en-US" dirty="0" smtClean="0"/>
              <a:t> sperm production </a:t>
            </a:r>
            <a:r>
              <a:rPr lang="en-US" dirty="0" smtClean="0">
                <a:sym typeface="Wingdings" pitchFamily="2" charset="2"/>
              </a:rPr>
              <a:t> </a:t>
            </a:r>
          </a:p>
          <a:p>
            <a:r>
              <a:rPr lang="en-US" dirty="0" smtClean="0">
                <a:sym typeface="Wingdings" pitchFamily="2" charset="2"/>
              </a:rPr>
              <a:t>Child : </a:t>
            </a:r>
            <a:r>
              <a:rPr lang="en-US" dirty="0" smtClean="0"/>
              <a:t>greater proportion of </a:t>
            </a:r>
            <a:r>
              <a:rPr lang="en-US" dirty="0" err="1" smtClean="0"/>
              <a:t>macroadenomas</a:t>
            </a:r>
            <a:r>
              <a:rPr lang="en-US" dirty="0" smtClean="0"/>
              <a:t>, </a:t>
            </a:r>
            <a:r>
              <a:rPr lang="en-US" dirty="0" smtClean="0">
                <a:sym typeface="Wingdings" pitchFamily="2" charset="2"/>
              </a:rPr>
              <a:t>delayed puberty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Boy  </a:t>
            </a:r>
            <a:r>
              <a:rPr lang="en-US" dirty="0" smtClean="0">
                <a:solidFill>
                  <a:schemeClr val="tx1"/>
                </a:solidFill>
              </a:rPr>
              <a:t>similar to what occurs in adult men</a:t>
            </a:r>
            <a:endParaRPr lang="en-US" dirty="0" smtClean="0">
              <a:solidFill>
                <a:schemeClr val="tx1"/>
              </a:solidFill>
              <a:sym typeface="Wingdings" pitchFamily="2" charset="2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Girl  </a:t>
            </a:r>
            <a:r>
              <a:rPr lang="en-US" dirty="0" smtClean="0">
                <a:solidFill>
                  <a:schemeClr val="tx1"/>
                </a:solidFill>
              </a:rPr>
              <a:t>primary </a:t>
            </a:r>
            <a:r>
              <a:rPr lang="en-US" dirty="0" err="1" smtClean="0">
                <a:solidFill>
                  <a:schemeClr val="tx1"/>
                </a:solidFill>
              </a:rPr>
              <a:t>amenorrhoea</a:t>
            </a:r>
            <a:r>
              <a:rPr lang="en-US" dirty="0" smtClean="0">
                <a:solidFill>
                  <a:schemeClr val="tx1"/>
                </a:solidFill>
              </a:rPr>
              <a:t> , </a:t>
            </a:r>
            <a:r>
              <a:rPr lang="en-US" dirty="0" err="1" smtClean="0">
                <a:solidFill>
                  <a:schemeClr val="tx1"/>
                </a:solidFill>
              </a:rPr>
              <a:t>galactorrhea</a:t>
            </a:r>
            <a:endParaRPr lang="en-US" dirty="0" smtClean="0">
              <a:solidFill>
                <a:schemeClr val="tx1"/>
              </a:solidFill>
              <a:sym typeface="Wingdings" pitchFamily="2" charset="2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Clinical manifestation</a:t>
            </a:r>
            <a:r>
              <a:rPr lang="en-US" sz="2800" baseline="30000" dirty="0" smtClean="0"/>
              <a:t>1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2067" t="47769" r="36875" b="23000"/>
          <a:stretch>
            <a:fillRect/>
          </a:stretch>
        </p:blipFill>
        <p:spPr bwMode="auto">
          <a:xfrm>
            <a:off x="304800" y="2209800"/>
            <a:ext cx="851835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6134725"/>
            <a:ext cx="83820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1. Smith TP, </a:t>
            </a:r>
            <a:r>
              <a:rPr lang="en-US" sz="1000" dirty="0" err="1" smtClean="0"/>
              <a:t>Kavanagh</a:t>
            </a:r>
            <a:r>
              <a:rPr lang="en-US" sz="1000" dirty="0" smtClean="0"/>
              <a:t> L, Healy ML, McKenna TJ. Technology insight: measuring </a:t>
            </a:r>
            <a:r>
              <a:rPr lang="en-US" sz="1000" dirty="0" err="1" smtClean="0"/>
              <a:t>prolactin</a:t>
            </a:r>
            <a:r>
              <a:rPr lang="en-US" sz="1000" dirty="0" smtClean="0"/>
              <a:t> in clinical samples. Nat </a:t>
            </a:r>
            <a:r>
              <a:rPr lang="en-US" sz="1000" dirty="0" err="1" smtClean="0"/>
              <a:t>Clin</a:t>
            </a:r>
            <a:r>
              <a:rPr lang="en-US" sz="1000" dirty="0" smtClean="0"/>
              <a:t> </a:t>
            </a:r>
            <a:r>
              <a:rPr lang="en-US" sz="1000" dirty="0" err="1" smtClean="0"/>
              <a:t>Pract</a:t>
            </a:r>
            <a:r>
              <a:rPr lang="en-US" sz="1000" dirty="0" smtClean="0"/>
              <a:t> </a:t>
            </a:r>
            <a:r>
              <a:rPr lang="en-US" sz="1000" dirty="0" err="1" smtClean="0"/>
              <a:t>Endocrinol</a:t>
            </a:r>
            <a:r>
              <a:rPr lang="en-US" sz="1000" dirty="0" smtClean="0"/>
              <a:t> </a:t>
            </a:r>
            <a:r>
              <a:rPr lang="en-US" sz="1000" dirty="0" err="1" smtClean="0"/>
              <a:t>Metab</a:t>
            </a:r>
            <a:r>
              <a:rPr lang="en-US" sz="1000" dirty="0" smtClean="0"/>
              <a:t>. 2007 Mar;3(3):279-89.</a:t>
            </a:r>
          </a:p>
          <a:p>
            <a:endParaRPr lang="en-US" sz="1050" dirty="0" smtClean="0"/>
          </a:p>
          <a:p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8125" t="12000" r="30000" b="6000"/>
          <a:stretch>
            <a:fillRect/>
          </a:stretch>
        </p:blipFill>
        <p:spPr bwMode="auto">
          <a:xfrm>
            <a:off x="1828800" y="0"/>
            <a:ext cx="5257800" cy="6434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981200" y="914400"/>
            <a:ext cx="5029200" cy="1579920"/>
          </a:xfrm>
          <a:prstGeom prst="rect">
            <a:avLst/>
          </a:prstGeom>
          <a:solidFill>
            <a:srgbClr val="C50525"/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Arial" pitchFamily="34" charset="0"/>
                <a:cs typeface="Cordia New" pitchFamily="34" charset="-34"/>
              </a:rPr>
              <a:t>-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Arial" pitchFamily="34" charset="0"/>
                <a:cs typeface="Cordia New" pitchFamily="34" charset="-34"/>
              </a:rPr>
              <a:t>R/O secondary cause by HX,PE,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bg1"/>
                </a:solidFill>
                <a:ea typeface="Arial" pitchFamily="34" charset="0"/>
                <a:cs typeface="Cordia New" pitchFamily="34" charset="-34"/>
              </a:rPr>
              <a:t>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Arial" pitchFamily="34" charset="0"/>
                <a:cs typeface="Cordia New" pitchFamily="34" charset="-34"/>
              </a:rPr>
              <a:t>UPT, lab (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Arial" pitchFamily="34" charset="0"/>
                <a:cs typeface="Cordia New" pitchFamily="34" charset="-34"/>
              </a:rPr>
              <a:t>kidney,liver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Arial" pitchFamily="34" charset="0"/>
                <a:cs typeface="Cordia New" pitchFamily="34" charset="-34"/>
              </a:rPr>
              <a:t>),TSH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Arial" pitchFamily="34" charset="0"/>
                <a:cs typeface="Cordia New" pitchFamily="34" charset="-34"/>
              </a:rPr>
              <a:t>-If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Arial" pitchFamily="34" charset="0"/>
                <a:cs typeface="Cordia New" pitchFamily="34" charset="-34"/>
              </a:rPr>
              <a:t>drug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Arial" pitchFamily="34" charset="0"/>
                <a:cs typeface="Cordia New" pitchFamily="34" charset="-34"/>
                <a:sym typeface="Wingdings" pitchFamily="2" charset="2"/>
              </a:rPr>
              <a:t>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Arial" pitchFamily="34" charset="0"/>
                <a:cs typeface="Cordia New" pitchFamily="34" charset="-34"/>
              </a:rPr>
              <a:t>stop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Arial" pitchFamily="34" charset="0"/>
                <a:cs typeface="Cordia New" pitchFamily="34" charset="-34"/>
              </a:rPr>
              <a:t> at least 72</a:t>
            </a:r>
            <a:r>
              <a:rPr kumimoji="0" lang="th-TH" sz="32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Arial" pitchFamily="34" charset="0"/>
                <a:cs typeface="Cordia New" pitchFamily="34" charset="-34"/>
              </a:rPr>
              <a:t>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Arial" pitchFamily="34" charset="0"/>
                <a:cs typeface="Cordia New" pitchFamily="34" charset="-34"/>
              </a:rPr>
              <a:t>hr</a:t>
            </a:r>
            <a:endParaRPr kumimoji="0" lang="en-US" sz="4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6406180"/>
            <a:ext cx="89154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1. Smith TP, </a:t>
            </a:r>
            <a:r>
              <a:rPr lang="en-US" sz="1000" dirty="0" err="1" smtClean="0"/>
              <a:t>Kavanagh</a:t>
            </a:r>
            <a:r>
              <a:rPr lang="en-US" sz="1000" dirty="0" smtClean="0"/>
              <a:t> L, Healy ML, McKenna TJ. Technology insight: measuring </a:t>
            </a:r>
            <a:r>
              <a:rPr lang="en-US" sz="1000" dirty="0" err="1" smtClean="0"/>
              <a:t>prolactin</a:t>
            </a:r>
            <a:r>
              <a:rPr lang="en-US" sz="1000" dirty="0" smtClean="0"/>
              <a:t> in clinical samples. Nat </a:t>
            </a:r>
            <a:r>
              <a:rPr lang="en-US" sz="1000" dirty="0" err="1" smtClean="0"/>
              <a:t>Clin</a:t>
            </a:r>
            <a:r>
              <a:rPr lang="en-US" sz="1000" dirty="0" smtClean="0"/>
              <a:t> </a:t>
            </a:r>
            <a:r>
              <a:rPr lang="en-US" sz="1000" dirty="0" err="1" smtClean="0"/>
              <a:t>Pract</a:t>
            </a:r>
            <a:r>
              <a:rPr lang="en-US" sz="1000" dirty="0" smtClean="0"/>
              <a:t> </a:t>
            </a:r>
            <a:r>
              <a:rPr lang="en-US" sz="1000" dirty="0" err="1" smtClean="0"/>
              <a:t>Endocrinol</a:t>
            </a:r>
            <a:r>
              <a:rPr lang="en-US" sz="1000" dirty="0" smtClean="0"/>
              <a:t> </a:t>
            </a:r>
            <a:r>
              <a:rPr lang="en-US" sz="1000" dirty="0" err="1" smtClean="0"/>
              <a:t>Metab</a:t>
            </a:r>
            <a:r>
              <a:rPr lang="en-US" sz="1000" dirty="0" smtClean="0"/>
              <a:t>. 2007 Mar;3(3):279-89.</a:t>
            </a:r>
          </a:p>
          <a:p>
            <a:endParaRPr lang="en-US" sz="1050" dirty="0" smtClean="0"/>
          </a:p>
          <a:p>
            <a:endParaRPr lang="en-US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2667000"/>
            <a:ext cx="7315200" cy="830997"/>
          </a:xfrm>
          <a:prstGeom prst="rect">
            <a:avLst/>
          </a:prstGeom>
          <a:solidFill>
            <a:srgbClr val="39749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Some investigators recommend MRI only in cases where </a:t>
            </a:r>
            <a:r>
              <a:rPr lang="en-US" sz="2400" dirty="0" err="1" smtClean="0">
                <a:solidFill>
                  <a:schemeClr val="bg1"/>
                </a:solidFill>
              </a:rPr>
              <a:t>prolactin</a:t>
            </a:r>
            <a:r>
              <a:rPr lang="en-US" sz="2400" dirty="0" smtClean="0">
                <a:solidFill>
                  <a:schemeClr val="bg1"/>
                </a:solidFill>
              </a:rPr>
              <a:t> levels exceed 100 </a:t>
            </a:r>
            <a:r>
              <a:rPr lang="en-US" sz="2400" dirty="0" err="1" smtClean="0">
                <a:solidFill>
                  <a:schemeClr val="bg1"/>
                </a:solidFill>
              </a:rPr>
              <a:t>ng</a:t>
            </a:r>
            <a:r>
              <a:rPr lang="en-US" sz="2400" dirty="0" smtClean="0">
                <a:solidFill>
                  <a:schemeClr val="bg1"/>
                </a:solidFill>
              </a:rPr>
              <a:t>/</a:t>
            </a:r>
            <a:r>
              <a:rPr lang="en-US" sz="2400" dirty="0" err="1" smtClean="0">
                <a:solidFill>
                  <a:schemeClr val="bg1"/>
                </a:solidFill>
              </a:rPr>
              <a:t>mL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Macroprolactin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Called “Pseudo-</a:t>
            </a:r>
            <a:r>
              <a:rPr lang="en-US" dirty="0" err="1" smtClean="0"/>
              <a:t>hyperprolactinemia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a polymeric form of </a:t>
            </a:r>
            <a:r>
              <a:rPr lang="en-US" dirty="0" err="1" smtClean="0"/>
              <a:t>prolactin</a:t>
            </a:r>
            <a:r>
              <a:rPr lang="en-US" dirty="0" smtClean="0"/>
              <a:t> (</a:t>
            </a:r>
            <a:r>
              <a:rPr lang="en-US" dirty="0" err="1" smtClean="0"/>
              <a:t>PRL+IgG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Reduced rate of clearance &amp; less bioactivity</a:t>
            </a:r>
          </a:p>
          <a:p>
            <a:r>
              <a:rPr lang="en-US" dirty="0" smtClean="0"/>
              <a:t>Asymptomatic patients with intact </a:t>
            </a:r>
            <a:r>
              <a:rPr lang="en-US" dirty="0" err="1" smtClean="0"/>
              <a:t>gonadal</a:t>
            </a:r>
            <a:r>
              <a:rPr lang="en-US" dirty="0" smtClean="0"/>
              <a:t> and reproductive function and mod. elevated PRL</a:t>
            </a:r>
          </a:p>
          <a:p>
            <a:r>
              <a:rPr lang="en-US" dirty="0" smtClean="0"/>
              <a:t>Polyethylene glycol precipitation Vs gel-filtration chromatography </a:t>
            </a:r>
          </a:p>
          <a:p>
            <a:r>
              <a:rPr lang="en-US" dirty="0" smtClean="0"/>
              <a:t>No specific treatment is needed.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b="1" dirty="0" err="1" smtClean="0"/>
              <a:t>Immunoradiometric</a:t>
            </a:r>
            <a:r>
              <a:rPr lang="en-US" b="1" dirty="0" smtClean="0"/>
              <a:t> assay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5625" t="24000" r="33750" b="36000"/>
          <a:stretch>
            <a:fillRect/>
          </a:stretch>
        </p:blipFill>
        <p:spPr bwMode="auto">
          <a:xfrm>
            <a:off x="1828800" y="1600200"/>
            <a:ext cx="5655945" cy="461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7200" y="6350168"/>
            <a:ext cx="83820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Smith TP, </a:t>
            </a:r>
            <a:r>
              <a:rPr lang="en-US" sz="1050" dirty="0" err="1" smtClean="0"/>
              <a:t>Kavanagh</a:t>
            </a:r>
            <a:r>
              <a:rPr lang="en-US" sz="1050" dirty="0" smtClean="0"/>
              <a:t> L, Healy ML, McKenna TJ. Technology insight: measuring </a:t>
            </a:r>
            <a:r>
              <a:rPr lang="en-US" sz="1050" dirty="0" err="1" smtClean="0"/>
              <a:t>prolactin</a:t>
            </a:r>
            <a:r>
              <a:rPr lang="en-US" sz="1050" dirty="0" smtClean="0"/>
              <a:t> in clinical samples. Nat </a:t>
            </a:r>
            <a:r>
              <a:rPr lang="en-US" sz="1050" dirty="0" err="1" smtClean="0"/>
              <a:t>Clin</a:t>
            </a:r>
            <a:r>
              <a:rPr lang="en-US" sz="1050" dirty="0" smtClean="0"/>
              <a:t> </a:t>
            </a:r>
            <a:r>
              <a:rPr lang="en-US" sz="1050" dirty="0" err="1" smtClean="0"/>
              <a:t>Pract</a:t>
            </a:r>
            <a:r>
              <a:rPr lang="en-US" sz="1050" dirty="0" smtClean="0"/>
              <a:t> </a:t>
            </a:r>
            <a:r>
              <a:rPr lang="en-US" sz="1050" dirty="0" err="1" smtClean="0"/>
              <a:t>Endocrinol</a:t>
            </a:r>
            <a:r>
              <a:rPr lang="en-US" sz="1050" dirty="0" smtClean="0"/>
              <a:t> </a:t>
            </a:r>
            <a:r>
              <a:rPr lang="en-US" sz="1050" dirty="0" err="1" smtClean="0"/>
              <a:t>Metab</a:t>
            </a:r>
            <a:r>
              <a:rPr lang="en-US" sz="1050" dirty="0" smtClean="0"/>
              <a:t>. 2007 Mar;3(3):279-89.</a:t>
            </a:r>
          </a:p>
          <a:p>
            <a:endParaRPr lang="en-US" sz="1400" dirty="0" smtClean="0"/>
          </a:p>
          <a:p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5000" t="15000" r="36875" b="35000"/>
          <a:stretch>
            <a:fillRect/>
          </a:stretch>
        </p:blipFill>
        <p:spPr bwMode="auto">
          <a:xfrm>
            <a:off x="1905000" y="838200"/>
            <a:ext cx="4800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6350168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Smith TP, </a:t>
            </a:r>
            <a:r>
              <a:rPr lang="en-US" sz="1200" dirty="0" err="1" smtClean="0"/>
              <a:t>Kavanagh</a:t>
            </a:r>
            <a:r>
              <a:rPr lang="en-US" sz="1200" dirty="0" smtClean="0"/>
              <a:t> L, Healy ML, McKenna TJ. Technology insight: measuring </a:t>
            </a:r>
            <a:r>
              <a:rPr lang="en-US" sz="1200" dirty="0" err="1" smtClean="0"/>
              <a:t>prolactin</a:t>
            </a:r>
            <a:r>
              <a:rPr lang="en-US" sz="1200" dirty="0" smtClean="0"/>
              <a:t> in clinical samples. Nat </a:t>
            </a:r>
            <a:r>
              <a:rPr lang="en-US" sz="1200" dirty="0" err="1" smtClean="0"/>
              <a:t>Clin</a:t>
            </a:r>
            <a:r>
              <a:rPr lang="en-US" sz="1200" dirty="0" smtClean="0"/>
              <a:t> </a:t>
            </a:r>
            <a:r>
              <a:rPr lang="en-US" sz="1200" dirty="0" err="1" smtClean="0"/>
              <a:t>Pract</a:t>
            </a:r>
            <a:r>
              <a:rPr lang="en-US" sz="1200" dirty="0" smtClean="0"/>
              <a:t> </a:t>
            </a:r>
            <a:r>
              <a:rPr lang="en-US" sz="1200" dirty="0" err="1" smtClean="0"/>
              <a:t>Endocrinol</a:t>
            </a:r>
            <a:r>
              <a:rPr lang="en-US" sz="1200" dirty="0" smtClean="0"/>
              <a:t> </a:t>
            </a:r>
            <a:r>
              <a:rPr lang="en-US" sz="1200" dirty="0" err="1" smtClean="0"/>
              <a:t>Metab</a:t>
            </a:r>
            <a:r>
              <a:rPr lang="en-US" sz="1200" dirty="0" smtClean="0"/>
              <a:t>. 2007 Mar;3(3):279-89.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250" t="32000" r="11875" b="33000"/>
          <a:stretch>
            <a:fillRect/>
          </a:stretch>
        </p:blipFill>
        <p:spPr bwMode="auto">
          <a:xfrm>
            <a:off x="156756" y="-111033"/>
            <a:ext cx="8839200" cy="2515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0625" t="25000" r="9375" b="9000"/>
          <a:stretch>
            <a:fillRect/>
          </a:stretch>
        </p:blipFill>
        <p:spPr bwMode="auto">
          <a:xfrm>
            <a:off x="97178" y="2279979"/>
            <a:ext cx="8929255" cy="460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Hook effect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new patients with large pituitary </a:t>
            </a:r>
            <a:r>
              <a:rPr lang="en-US" dirty="0" err="1" smtClean="0"/>
              <a:t>macroadenomas</a:t>
            </a:r>
            <a:r>
              <a:rPr lang="en-US" dirty="0" smtClean="0"/>
              <a:t> with normal or mildly elevated PRL levels</a:t>
            </a:r>
          </a:p>
          <a:p>
            <a:r>
              <a:rPr lang="en-US" dirty="0" smtClean="0"/>
              <a:t>Extremely high serum PRL concentration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antibody saturation in the </a:t>
            </a:r>
            <a:r>
              <a:rPr lang="en-US" dirty="0" err="1" smtClean="0"/>
              <a:t>immunoradiometric</a:t>
            </a:r>
            <a:r>
              <a:rPr lang="en-US" dirty="0" smtClean="0"/>
              <a:t> assay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err="1" smtClean="0"/>
              <a:t>artifactually</a:t>
            </a:r>
            <a:r>
              <a:rPr lang="en-US" dirty="0" smtClean="0"/>
              <a:t> low results</a:t>
            </a:r>
          </a:p>
          <a:p>
            <a:r>
              <a:rPr lang="en-US" dirty="0" smtClean="0"/>
              <a:t>a serum dilution at 1 : 100  </a:t>
            </a:r>
            <a:r>
              <a:rPr lang="en-US" dirty="0" smtClean="0">
                <a:sym typeface="Wingdings" pitchFamily="2" charset="2"/>
              </a:rPr>
              <a:t> eliminate excess unbound PRL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600200"/>
            <a:ext cx="8539529" cy="469641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8750" t="16000" r="27500" b="44216"/>
          <a:stretch>
            <a:fillRect/>
          </a:stretch>
        </p:blipFill>
        <p:spPr bwMode="auto">
          <a:xfrm>
            <a:off x="838200" y="1066800"/>
            <a:ext cx="7508184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57200" y="6350168"/>
            <a:ext cx="838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Smith TP, </a:t>
            </a:r>
            <a:r>
              <a:rPr lang="en-US" sz="1000" dirty="0" err="1" smtClean="0"/>
              <a:t>Kavanagh</a:t>
            </a:r>
            <a:r>
              <a:rPr lang="en-US" sz="1000" dirty="0" smtClean="0"/>
              <a:t> L, Healy ML, McKenna TJ. Technology insight: measuring </a:t>
            </a:r>
            <a:r>
              <a:rPr lang="en-US" sz="1000" dirty="0" err="1" smtClean="0"/>
              <a:t>prolactin</a:t>
            </a:r>
            <a:r>
              <a:rPr lang="en-US" sz="1000" dirty="0" smtClean="0"/>
              <a:t> in clinical samples. Nat </a:t>
            </a:r>
            <a:r>
              <a:rPr lang="en-US" sz="1000" dirty="0" err="1" smtClean="0"/>
              <a:t>Clin</a:t>
            </a:r>
            <a:r>
              <a:rPr lang="en-US" sz="1000" dirty="0" smtClean="0"/>
              <a:t> </a:t>
            </a:r>
            <a:r>
              <a:rPr lang="en-US" sz="1000" dirty="0" err="1" smtClean="0"/>
              <a:t>Pract</a:t>
            </a:r>
            <a:r>
              <a:rPr lang="en-US" sz="1000" dirty="0" smtClean="0"/>
              <a:t> </a:t>
            </a:r>
            <a:r>
              <a:rPr lang="en-US" sz="1000" dirty="0" err="1" smtClean="0"/>
              <a:t>Endocrinol</a:t>
            </a:r>
            <a:r>
              <a:rPr lang="en-US" sz="1000" dirty="0" smtClean="0"/>
              <a:t> </a:t>
            </a:r>
            <a:r>
              <a:rPr lang="en-US" sz="1000" dirty="0" err="1" smtClean="0"/>
              <a:t>Metab</a:t>
            </a:r>
            <a:r>
              <a:rPr lang="en-US" sz="1000" dirty="0" smtClean="0"/>
              <a:t>. 2007 Mar;3(3):279-89.</a:t>
            </a:r>
          </a:p>
          <a:p>
            <a:endParaRPr lang="en-US" sz="1200" dirty="0" smtClean="0"/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9" name="Picture 5" descr="http://wallpaperdev.com/stock/funny-baby-cute-b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895" y="581085"/>
            <a:ext cx="8820150" cy="55149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1250" t="38000" r="46875" b="24000"/>
          <a:stretch>
            <a:fillRect/>
          </a:stretch>
        </p:blipFill>
        <p:spPr bwMode="auto">
          <a:xfrm>
            <a:off x="838200" y="2286000"/>
            <a:ext cx="7393405" cy="4193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3750" t="11000" r="25000" b="7000"/>
          <a:stretch>
            <a:fillRect/>
          </a:stretch>
        </p:blipFill>
        <p:spPr bwMode="auto">
          <a:xfrm>
            <a:off x="13716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Pituitary tumor</a:t>
            </a:r>
          </a:p>
          <a:p>
            <a:r>
              <a:rPr lang="en-US" dirty="0" smtClean="0"/>
              <a:t>Non-pituitary tumor</a:t>
            </a:r>
          </a:p>
          <a:p>
            <a:r>
              <a:rPr lang="en-US" dirty="0" smtClean="0"/>
              <a:t>Idiopathic </a:t>
            </a:r>
            <a:r>
              <a:rPr lang="en-US" dirty="0" err="1" smtClean="0"/>
              <a:t>hyperprolactiemia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Pituitary tumor</a:t>
            </a:r>
          </a:p>
          <a:p>
            <a:r>
              <a:rPr lang="en-US" dirty="0" smtClean="0"/>
              <a:t>Non-pituitary tumor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Idiopathic </a:t>
            </a:r>
            <a:r>
              <a:rPr lang="en-US" dirty="0" err="1" smtClean="0">
                <a:solidFill>
                  <a:srgbClr val="C00000"/>
                </a:solidFill>
              </a:rPr>
              <a:t>hyperprolactiemia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Pituitary tumor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Microadenoma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Expectant management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Medical treatment</a:t>
            </a:r>
          </a:p>
          <a:p>
            <a:r>
              <a:rPr lang="en-US" dirty="0" err="1" smtClean="0"/>
              <a:t>Macroadenoma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Medical treatment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Surgical treatment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Radiation therapy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Expectant 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microadenomas</a:t>
            </a:r>
            <a:r>
              <a:rPr lang="en-US" dirty="0" smtClean="0"/>
              <a:t> and </a:t>
            </a:r>
            <a:r>
              <a:rPr lang="en-US" dirty="0" err="1" smtClean="0"/>
              <a:t>hyperprolactinemia</a:t>
            </a:r>
            <a:r>
              <a:rPr lang="en-US" dirty="0" smtClean="0"/>
              <a:t> in the absence of an adenoma if menstrual function remains intact : Do not desire fertility</a:t>
            </a:r>
          </a:p>
          <a:p>
            <a:r>
              <a:rPr lang="en-US" dirty="0" smtClean="0"/>
              <a:t>Imaging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repeated in 12 months</a:t>
            </a:r>
          </a:p>
          <a:p>
            <a:r>
              <a:rPr lang="en-US" dirty="0" smtClean="0"/>
              <a:t>And if </a:t>
            </a:r>
            <a:r>
              <a:rPr lang="en-US" dirty="0" err="1" smtClean="0"/>
              <a:t>prolactin</a:t>
            </a:r>
            <a:r>
              <a:rPr lang="en-US" dirty="0" smtClean="0"/>
              <a:t> stable </a:t>
            </a:r>
            <a:r>
              <a:rPr lang="en-US" dirty="0" smtClean="0">
                <a:sym typeface="Wingdings" pitchFamily="2" charset="2"/>
              </a:rPr>
              <a:t> less frequently to assess tumor growth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Medical treatment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Ergot derivative treatment</a:t>
            </a:r>
          </a:p>
          <a:p>
            <a:r>
              <a:rPr lang="en-US" dirty="0" smtClean="0"/>
              <a:t>Non-ergot derivative treatment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8333" t="24103" r="49199" b="36730"/>
          <a:stretch>
            <a:fillRect/>
          </a:stretch>
        </p:blipFill>
        <p:spPr bwMode="auto">
          <a:xfrm>
            <a:off x="1219200" y="3276600"/>
            <a:ext cx="6324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Dopamine agonist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first therapeutic option</a:t>
            </a:r>
          </a:p>
          <a:p>
            <a:r>
              <a:rPr lang="en-US" dirty="0" smtClean="0"/>
              <a:t>Very effective for </a:t>
            </a:r>
            <a:r>
              <a:rPr lang="en-US" dirty="0" err="1" smtClean="0"/>
              <a:t>prolactinomas</a:t>
            </a:r>
            <a:r>
              <a:rPr lang="en-US" dirty="0" smtClean="0"/>
              <a:t> and symptomatic idiopathic </a:t>
            </a:r>
            <a:r>
              <a:rPr lang="en-US" dirty="0" err="1" smtClean="0"/>
              <a:t>hyperprolactinemia</a:t>
            </a:r>
            <a:endParaRPr lang="en-US" dirty="0" smtClean="0"/>
          </a:p>
          <a:p>
            <a:r>
              <a:rPr lang="en-US" dirty="0" smtClean="0"/>
              <a:t>↓</a:t>
            </a:r>
            <a:r>
              <a:rPr lang="en-US" dirty="0" err="1" smtClean="0"/>
              <a:t>prolactin</a:t>
            </a:r>
            <a:r>
              <a:rPr lang="en-US" dirty="0" smtClean="0"/>
              <a:t> levels, restoring ovulation in premenopausal women&amp; </a:t>
            </a:r>
            <a:r>
              <a:rPr lang="en-US" dirty="0" err="1" smtClean="0"/>
              <a:t>gonadal</a:t>
            </a:r>
            <a:r>
              <a:rPr lang="en-US" dirty="0" smtClean="0"/>
              <a:t> function in men</a:t>
            </a:r>
          </a:p>
          <a:p>
            <a:r>
              <a:rPr lang="en-US" dirty="0" err="1" smtClean="0"/>
              <a:t>Hyperprolactinemia</a:t>
            </a:r>
            <a:r>
              <a:rPr lang="en-US" dirty="0" smtClean="0"/>
              <a:t> will recur in the majority of patients after dopamine agonist withdrawal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Dopamine receptor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 protein–coupled receptors with seven-</a:t>
            </a:r>
            <a:r>
              <a:rPr lang="en-US" dirty="0" err="1" smtClean="0"/>
              <a:t>transmembrane</a:t>
            </a:r>
            <a:r>
              <a:rPr lang="en-US" dirty="0" smtClean="0"/>
              <a:t> domains</a:t>
            </a:r>
          </a:p>
          <a:p>
            <a:r>
              <a:rPr lang="en-US" dirty="0" smtClean="0"/>
              <a:t>Subtypes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D1, D5: stimulatory G protein alpha subunits 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activate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adenylate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cyclase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, ↑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cAMP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production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D2, D3, D4 : inhibitory </a:t>
            </a:r>
            <a:r>
              <a:rPr lang="en-US" sz="400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G protein alpha subunits  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inh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adenylate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cyclase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, ↓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cAMP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production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D2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 subtype of dopamine receptors expressed by the pituitary gland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2" name="Picture 4" descr="http://www.cnsforum.com/content/pictures/imagebank/hirespng/D_struc_level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57200"/>
            <a:ext cx="7596011" cy="58674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D2 subtype receptor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Decreased cellular metabolism</a:t>
            </a:r>
          </a:p>
          <a:p>
            <a:r>
              <a:rPr lang="en-US" dirty="0" smtClean="0"/>
              <a:t>Decreased </a:t>
            </a:r>
            <a:r>
              <a:rPr lang="en-US" dirty="0" err="1" smtClean="0"/>
              <a:t>prolactin</a:t>
            </a:r>
            <a:r>
              <a:rPr lang="en-US" dirty="0" smtClean="0"/>
              <a:t> gene transcription</a:t>
            </a:r>
          </a:p>
          <a:p>
            <a:r>
              <a:rPr lang="en-US" dirty="0" smtClean="0"/>
              <a:t>Decreased cell size (↓</a:t>
            </a:r>
            <a:r>
              <a:rPr lang="en-US" dirty="0" err="1" smtClean="0"/>
              <a:t>cytoplasmic</a:t>
            </a:r>
            <a:r>
              <a:rPr lang="en-US" dirty="0" smtClean="0"/>
              <a:t>, ↓ nuclear, ↓ </a:t>
            </a:r>
            <a:r>
              <a:rPr lang="en-US" dirty="0" err="1" smtClean="0"/>
              <a:t>nucleolar</a:t>
            </a:r>
            <a:r>
              <a:rPr lang="en-US" dirty="0" smtClean="0"/>
              <a:t> areas)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↓  tumor size</a:t>
            </a:r>
          </a:p>
          <a:p>
            <a:r>
              <a:rPr lang="en-US" dirty="0" smtClean="0"/>
              <a:t>Cell death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5000" t="36000" r="5625" b="12000"/>
          <a:stretch>
            <a:fillRect/>
          </a:stretch>
        </p:blipFill>
        <p:spPr bwMode="auto">
          <a:xfrm>
            <a:off x="0" y="1447800"/>
            <a:ext cx="9108831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Bromocriptine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Ergot derivative agent</a:t>
            </a:r>
          </a:p>
          <a:p>
            <a:r>
              <a:rPr lang="en-US" dirty="0" smtClean="0"/>
              <a:t>stimulates D2-type dopamine receptors </a:t>
            </a:r>
          </a:p>
          <a:p>
            <a:r>
              <a:rPr lang="en-US" dirty="0" smtClean="0"/>
              <a:t>both </a:t>
            </a:r>
            <a:r>
              <a:rPr lang="en-US" dirty="0" err="1" smtClean="0"/>
              <a:t>antagonise</a:t>
            </a:r>
            <a:r>
              <a:rPr lang="en-US" dirty="0" smtClean="0"/>
              <a:t> and stimulate D1-type receptors </a:t>
            </a:r>
            <a:r>
              <a:rPr lang="en-US" dirty="0" smtClean="0">
                <a:sym typeface="Wingdings" pitchFamily="2" charset="2"/>
              </a:rPr>
              <a:t> mild adrenal side effect</a:t>
            </a:r>
          </a:p>
          <a:p>
            <a:r>
              <a:rPr lang="en-US" dirty="0" smtClean="0"/>
              <a:t>Advantage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Inexpensive treatment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The longest history of use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Well established as a safe and effective therapy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Bromocriptine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Disadventage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SE : nausea, headache, dizziness, abdominal pain, syncope, orthostatic hypotension and fatigue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short half-life (3.3 h) 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 multiple dose daily (↑frequent  ↓Compliance 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Aware in hepatic disease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side effects, tolerability ,resistance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alternative dopamine agonists</a:t>
            </a:r>
          </a:p>
          <a:p>
            <a:r>
              <a:rPr lang="en-US" dirty="0" smtClean="0"/>
              <a:t>Continue at least 2yr </a:t>
            </a:r>
            <a:r>
              <a:rPr lang="en-US" dirty="0" smtClean="0">
                <a:sym typeface="Wingdings" pitchFamily="2" charset="2"/>
              </a:rPr>
              <a:t> discontinue</a:t>
            </a:r>
            <a:r>
              <a:rPr lang="th-TH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if normal PRL +no tumor on MRI					         </a:t>
            </a:r>
            <a:r>
              <a:rPr lang="en-US" sz="1500" dirty="0" smtClean="0">
                <a:sym typeface="Wingdings" pitchFamily="2" charset="2"/>
              </a:rPr>
              <a:t>(</a:t>
            </a:r>
            <a:r>
              <a:rPr lang="en-US" sz="1500" dirty="0" smtClean="0"/>
              <a:t>The 2011 Endocrine Society Clinical Practice Guideline on diagnosis and  treatment of </a:t>
            </a:r>
            <a:r>
              <a:rPr lang="en-US" sz="1500" dirty="0" err="1" smtClean="0"/>
              <a:t>hyperprolactinemia</a:t>
            </a:r>
            <a:r>
              <a:rPr lang="en-US" sz="1500" dirty="0" smtClean="0">
                <a:sym typeface="Wingdings" pitchFamily="2" charset="2"/>
              </a:rPr>
              <a:t>)</a:t>
            </a:r>
            <a:endParaRPr lang="en-US" sz="15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Cabergoline</a:t>
            </a:r>
            <a:r>
              <a:rPr lang="en-US" dirty="0" smtClean="0"/>
              <a:t>(</a:t>
            </a:r>
            <a:r>
              <a:rPr lang="en-US" dirty="0" err="1" smtClean="0"/>
              <a:t>Dostinex</a:t>
            </a:r>
            <a:r>
              <a:rPr lang="en-US" dirty="0" smtClean="0"/>
              <a:t>®)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Ergot derivative agent</a:t>
            </a:r>
          </a:p>
          <a:p>
            <a:r>
              <a:rPr lang="en-US" dirty="0" smtClean="0"/>
              <a:t>High affinity for D2-type receptors &amp; low affinity for D1-type receptors</a:t>
            </a:r>
          </a:p>
          <a:p>
            <a:r>
              <a:rPr lang="en-US" dirty="0" smtClean="0"/>
              <a:t>effectively treats idiopathic </a:t>
            </a:r>
            <a:r>
              <a:rPr lang="en-US" dirty="0" err="1" smtClean="0"/>
              <a:t>hyperPRL</a:t>
            </a:r>
            <a:r>
              <a:rPr lang="en-US" dirty="0" smtClean="0"/>
              <a:t>, </a:t>
            </a:r>
            <a:r>
              <a:rPr lang="en-US" dirty="0" err="1" smtClean="0"/>
              <a:t>microadenomas</a:t>
            </a:r>
            <a:r>
              <a:rPr lang="en-US" dirty="0" smtClean="0"/>
              <a:t> and </a:t>
            </a:r>
            <a:r>
              <a:rPr lang="en-US" dirty="0" err="1" smtClean="0"/>
              <a:t>macroadenomas</a:t>
            </a:r>
            <a:endParaRPr lang="en-US" dirty="0" smtClean="0"/>
          </a:p>
          <a:p>
            <a:r>
              <a:rPr lang="en-US" dirty="0" err="1" smtClean="0"/>
              <a:t>Adventage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Long acting agent (HL 65 hr)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 weekly, 2/wk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Low side effects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Effective for resistance or intolerant patient</a:t>
            </a: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/>
          <a:srcRect l="23125" t="16000" r="17500" b="43000"/>
          <a:stretch>
            <a:fillRect/>
          </a:stretch>
        </p:blipFill>
        <p:spPr bwMode="auto">
          <a:xfrm>
            <a:off x="457200" y="685800"/>
            <a:ext cx="80772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" y="4114800"/>
            <a:ext cx="8077200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418 reference </a:t>
            </a:r>
            <a:r>
              <a:rPr lang="en-US" sz="2400" dirty="0" smtClean="0">
                <a:sym typeface="Wingdings" pitchFamily="2" charset="2"/>
              </a:rPr>
              <a:t> 34 article  15 article were included :  </a:t>
            </a:r>
          </a:p>
          <a:p>
            <a:r>
              <a:rPr lang="en-US" sz="2400" dirty="0" smtClean="0">
                <a:sym typeface="Wingdings" pitchFamily="2" charset="2"/>
              </a:rPr>
              <a:t>-</a:t>
            </a:r>
            <a:r>
              <a:rPr lang="en-US" sz="2400" dirty="0" err="1" smtClean="0"/>
              <a:t>cabergoline</a:t>
            </a:r>
            <a:r>
              <a:rPr lang="en-US" sz="2400" dirty="0" smtClean="0"/>
              <a:t> group </a:t>
            </a:r>
            <a:r>
              <a:rPr lang="en-US" sz="2400" dirty="0" smtClean="0">
                <a:sym typeface="Wingdings" pitchFamily="2" charset="2"/>
              </a:rPr>
              <a:t></a:t>
            </a:r>
            <a:r>
              <a:rPr lang="en-US" sz="2400" dirty="0" smtClean="0"/>
              <a:t>normalization of serum </a:t>
            </a:r>
            <a:r>
              <a:rPr lang="en-US" sz="2400" dirty="0" err="1" smtClean="0"/>
              <a:t>prolactin</a:t>
            </a:r>
            <a:r>
              <a:rPr lang="en-US" sz="2400" dirty="0" smtClean="0"/>
              <a:t> levels and menstruation with return of </a:t>
            </a:r>
            <a:r>
              <a:rPr lang="en-US" sz="2400" dirty="0" err="1" smtClean="0"/>
              <a:t>ovulatory</a:t>
            </a:r>
            <a:r>
              <a:rPr lang="en-US" sz="2400" dirty="0" smtClean="0"/>
              <a:t> cycle</a:t>
            </a:r>
          </a:p>
          <a:p>
            <a:r>
              <a:rPr lang="en-US" sz="2400" dirty="0" smtClean="0"/>
              <a:t>-adverse effects was significantly higher in the </a:t>
            </a:r>
            <a:r>
              <a:rPr lang="en-US" sz="2400" dirty="0" err="1" smtClean="0"/>
              <a:t>bromocriptine</a:t>
            </a:r>
            <a:r>
              <a:rPr lang="en-US" sz="2400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Cabergoline</a:t>
            </a:r>
            <a:r>
              <a:rPr lang="en-US" dirty="0" smtClean="0"/>
              <a:t>(</a:t>
            </a:r>
            <a:r>
              <a:rPr lang="en-US" dirty="0" err="1" smtClean="0"/>
              <a:t>Dostinex</a:t>
            </a:r>
            <a:r>
              <a:rPr lang="en-US" dirty="0" smtClean="0"/>
              <a:t>®)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good safety record in the small number (approximately 300) of cases in which it was taken during early pregnancy </a:t>
            </a:r>
            <a:r>
              <a:rPr lang="en-US" dirty="0" smtClean="0">
                <a:sym typeface="Wingdings" pitchFamily="2" charset="2"/>
              </a:rPr>
              <a:t> But not approve in pregnancy</a:t>
            </a:r>
          </a:p>
          <a:p>
            <a:r>
              <a:rPr lang="en-US" dirty="0" smtClean="0">
                <a:sym typeface="Wingdings" pitchFamily="2" charset="2"/>
              </a:rPr>
              <a:t>Discontinue drug  need more research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3125" t="35000" r="31875" b="53000"/>
          <a:stretch>
            <a:fillRect/>
          </a:stretch>
        </p:blipFill>
        <p:spPr bwMode="auto">
          <a:xfrm>
            <a:off x="228600" y="152400"/>
            <a:ext cx="8585194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l="3125" t="36000" r="35000" b="53000"/>
          <a:stretch>
            <a:fillRect/>
          </a:stretch>
        </p:blipFill>
        <p:spPr bwMode="auto">
          <a:xfrm>
            <a:off x="84907" y="1663337"/>
            <a:ext cx="8915400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9" name="Group 18"/>
          <p:cNvGrpSpPr/>
          <p:nvPr/>
        </p:nvGrpSpPr>
        <p:grpSpPr>
          <a:xfrm>
            <a:off x="550819" y="152400"/>
            <a:ext cx="7848600" cy="3587931"/>
            <a:chOff x="381000" y="152400"/>
            <a:chExt cx="7848600" cy="358793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28750" t="23000" r="5625" b="29000"/>
            <a:stretch>
              <a:fillRect/>
            </a:stretch>
          </p:blipFill>
          <p:spPr bwMode="auto">
            <a:xfrm>
              <a:off x="381000" y="152400"/>
              <a:ext cx="7848600" cy="358793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5" name="TextBox 4"/>
            <p:cNvSpPr txBox="1"/>
            <p:nvPr/>
          </p:nvSpPr>
          <p:spPr>
            <a:xfrm>
              <a:off x="2573381" y="1828800"/>
              <a:ext cx="5199019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 smtClean="0"/>
                <a:t>19 studies , with a total of 743 patients</a:t>
              </a:r>
            </a:p>
          </p:txBody>
        </p:sp>
      </p:grp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 cstate="print"/>
          <a:srcRect l="37500" t="16000" r="6250" b="36000"/>
          <a:stretch>
            <a:fillRect/>
          </a:stretch>
        </p:blipFill>
        <p:spPr bwMode="auto">
          <a:xfrm>
            <a:off x="838200" y="1828800"/>
            <a:ext cx="7143750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1" name="Group 20"/>
          <p:cNvGrpSpPr/>
          <p:nvPr/>
        </p:nvGrpSpPr>
        <p:grpSpPr>
          <a:xfrm>
            <a:off x="152400" y="609600"/>
            <a:ext cx="8991600" cy="1179731"/>
            <a:chOff x="0" y="304800"/>
            <a:chExt cx="9147976" cy="1179731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 l="9375" t="24000" r="13750" b="60000"/>
            <a:stretch>
              <a:fillRect/>
            </a:stretch>
          </p:blipFill>
          <p:spPr bwMode="auto">
            <a:xfrm>
              <a:off x="0" y="304800"/>
              <a:ext cx="8915400" cy="115972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3" name="TextBox 22"/>
            <p:cNvSpPr txBox="1"/>
            <p:nvPr/>
          </p:nvSpPr>
          <p:spPr>
            <a:xfrm>
              <a:off x="4029987" y="838200"/>
              <a:ext cx="51179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Current Opinion in Endocrinology, </a:t>
              </a:r>
            </a:p>
            <a:p>
              <a:r>
                <a:rPr lang="en-US" dirty="0" smtClean="0"/>
                <a:t>Diabetes &amp; Obesity 2011, 18:264–268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01485" y="3276600"/>
            <a:ext cx="6705600" cy="762000"/>
            <a:chOff x="1066800" y="2971800"/>
            <a:chExt cx="6705600" cy="76200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4495800" y="2971800"/>
              <a:ext cx="32766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143000" y="3200400"/>
              <a:ext cx="65532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143000" y="3468189"/>
              <a:ext cx="65532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1066800" y="3733800"/>
              <a:ext cx="2438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Quinagolide</a:t>
            </a:r>
            <a:r>
              <a:rPr lang="en-US" dirty="0" smtClean="0"/>
              <a:t> (</a:t>
            </a:r>
            <a:r>
              <a:rPr lang="en-US" dirty="0" err="1" smtClean="0"/>
              <a:t>Norprolac</a:t>
            </a:r>
            <a:r>
              <a:rPr lang="en-US" dirty="0" smtClean="0"/>
              <a:t>®)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Avialable</a:t>
            </a:r>
            <a:r>
              <a:rPr lang="en-US" dirty="0" smtClean="0"/>
              <a:t> in Canada and Europe</a:t>
            </a:r>
          </a:p>
          <a:p>
            <a:r>
              <a:rPr lang="en-US" dirty="0" smtClean="0"/>
              <a:t>Non-ergot derivative agent</a:t>
            </a:r>
          </a:p>
          <a:p>
            <a:r>
              <a:rPr lang="en-US" dirty="0" smtClean="0"/>
              <a:t>second-generation dopamine agonist</a:t>
            </a:r>
          </a:p>
          <a:p>
            <a:r>
              <a:rPr lang="en-US" dirty="0" smtClean="0"/>
              <a:t>a specific D2-type receptor agonist</a:t>
            </a:r>
          </a:p>
          <a:p>
            <a:r>
              <a:rPr lang="en-US" dirty="0" smtClean="0"/>
              <a:t>Compare with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</a:rPr>
              <a:t>Bromocriptine</a:t>
            </a:r>
            <a:r>
              <a:rPr lang="en-US" dirty="0" smtClean="0">
                <a:solidFill>
                  <a:schemeClr val="tx1"/>
                </a:solidFill>
              </a:rPr>
              <a:t> : more effective &amp; better tolerated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</a:rPr>
              <a:t>Cabergoline</a:t>
            </a:r>
            <a:r>
              <a:rPr lang="en-US" dirty="0" smtClean="0">
                <a:solidFill>
                  <a:schemeClr val="tx1"/>
                </a:solidFill>
              </a:rPr>
              <a:t> : similar between treatments in terms of improvements and no difference in the occurrence of side-effects</a:t>
            </a:r>
          </a:p>
          <a:p>
            <a:pPr lvl="1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3125" t="32000" r="29375" b="54000"/>
          <a:stretch>
            <a:fillRect/>
          </a:stretch>
        </p:blipFill>
        <p:spPr bwMode="auto">
          <a:xfrm>
            <a:off x="65316" y="535573"/>
            <a:ext cx="8991599" cy="1165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 l="3125" t="49000" r="28750" b="25000"/>
          <a:stretch>
            <a:fillRect/>
          </a:stretch>
        </p:blipFill>
        <p:spPr bwMode="auto">
          <a:xfrm>
            <a:off x="52252" y="1802674"/>
            <a:ext cx="8944708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2" name="Group 11"/>
          <p:cNvGrpSpPr/>
          <p:nvPr/>
        </p:nvGrpSpPr>
        <p:grpSpPr>
          <a:xfrm>
            <a:off x="150222" y="2895600"/>
            <a:ext cx="8307978" cy="204652"/>
            <a:chOff x="150222" y="2895600"/>
            <a:chExt cx="8307978" cy="20465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3352800" y="2895600"/>
              <a:ext cx="5105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50222" y="3100252"/>
              <a:ext cx="152617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Quinagolide</a:t>
            </a:r>
            <a:r>
              <a:rPr lang="en-US" dirty="0" smtClean="0"/>
              <a:t> (</a:t>
            </a:r>
            <a:r>
              <a:rPr lang="en-US" dirty="0" err="1" smtClean="0"/>
              <a:t>Norprolac</a:t>
            </a:r>
            <a:r>
              <a:rPr lang="en-US" dirty="0" smtClean="0"/>
              <a:t>®)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Adventage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Fewer side effects : peripheral vasospasm, </a:t>
            </a:r>
            <a:r>
              <a:rPr lang="en-US" dirty="0" err="1" smtClean="0">
                <a:solidFill>
                  <a:schemeClr val="tx1"/>
                </a:solidFill>
              </a:rPr>
              <a:t>erythromelalgia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pleuropulmonary</a:t>
            </a:r>
            <a:r>
              <a:rPr lang="en-US" dirty="0" smtClean="0">
                <a:solidFill>
                  <a:schemeClr val="tx1"/>
                </a:solidFill>
              </a:rPr>
              <a:t> or retroperitoneal fibrosis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HL 22 hr 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 once daily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Good tolerability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Effective in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bromocriptine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resistant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prolactinoma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an alternative dopamine agonist  but with limited access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Pergolide</a:t>
            </a:r>
            <a:r>
              <a:rPr lang="en-US" dirty="0" smtClean="0"/>
              <a:t>(</a:t>
            </a:r>
            <a:r>
              <a:rPr lang="en-US" dirty="0" err="1" smtClean="0"/>
              <a:t>Permax</a:t>
            </a:r>
            <a:r>
              <a:rPr lang="en-US" dirty="0" smtClean="0"/>
              <a:t>®)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 err="1" smtClean="0"/>
              <a:t>ergoline</a:t>
            </a:r>
            <a:r>
              <a:rPr lang="en-US" dirty="0" smtClean="0"/>
              <a:t>-based dopamine receptor agonist</a:t>
            </a:r>
          </a:p>
          <a:p>
            <a:r>
              <a:rPr lang="en-US" dirty="0" smtClean="0"/>
              <a:t>Some countries : Rx. Parkinson’s disease</a:t>
            </a:r>
          </a:p>
          <a:p>
            <a:r>
              <a:rPr lang="en-US" dirty="0" smtClean="0"/>
              <a:t>Not available for use by humans in USA</a:t>
            </a:r>
          </a:p>
          <a:p>
            <a:r>
              <a:rPr lang="en-US" dirty="0" smtClean="0"/>
              <a:t>In 2007, </a:t>
            </a:r>
            <a:r>
              <a:rPr lang="en-US" dirty="0" err="1" smtClean="0"/>
              <a:t>pergolide</a:t>
            </a:r>
            <a:r>
              <a:rPr lang="en-US" dirty="0" smtClean="0"/>
              <a:t> was withdrawn from the U.S. market for human use </a:t>
            </a:r>
            <a:r>
              <a:rPr lang="en-US" dirty="0" smtClean="0">
                <a:sym typeface="Wingdings" pitchFamily="2" charset="2"/>
              </a:rPr>
              <a:t>↑ </a:t>
            </a:r>
            <a:r>
              <a:rPr lang="en-US" dirty="0" err="1" smtClean="0">
                <a:sym typeface="Wingdings" pitchFamily="2" charset="2"/>
              </a:rPr>
              <a:t>vulvular</a:t>
            </a:r>
            <a:r>
              <a:rPr lang="en-US" dirty="0" smtClean="0">
                <a:sym typeface="Wingdings" pitchFamily="2" charset="2"/>
              </a:rPr>
              <a:t> heart disease</a:t>
            </a:r>
            <a:endParaRPr lang="en-US" dirty="0" smtClean="0"/>
          </a:p>
          <a:p>
            <a:r>
              <a:rPr lang="en-US" dirty="0" smtClean="0"/>
              <a:t>Agonist at the dopamine D</a:t>
            </a:r>
            <a:r>
              <a:rPr lang="en-US" baseline="-25000" dirty="0" smtClean="0"/>
              <a:t>2</a:t>
            </a:r>
            <a:r>
              <a:rPr lang="en-US" dirty="0" smtClean="0"/>
              <a:t>, D</a:t>
            </a:r>
            <a:r>
              <a:rPr lang="en-US" baseline="-25000" dirty="0" smtClean="0"/>
              <a:t>1(weak)</a:t>
            </a:r>
            <a:r>
              <a:rPr lang="en-US" dirty="0" smtClean="0"/>
              <a:t> and serotonin receptor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Surgical treatment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Resistance or intolerance to optimal medical therapy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Patients with </a:t>
            </a:r>
            <a:r>
              <a:rPr lang="en-US" dirty="0" err="1" smtClean="0"/>
              <a:t>intrasellar</a:t>
            </a:r>
            <a:r>
              <a:rPr lang="en-US" dirty="0" smtClean="0"/>
              <a:t> </a:t>
            </a:r>
            <a:r>
              <a:rPr lang="en-US" dirty="0" err="1" smtClean="0"/>
              <a:t>tumour</a:t>
            </a:r>
            <a:r>
              <a:rPr lang="en-US" dirty="0" smtClean="0"/>
              <a:t> for whom long-term drug treatment is not acceptable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Tumors pressing on the optic chiasm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Avoided in cases of </a:t>
            </a:r>
            <a:r>
              <a:rPr lang="en-US" dirty="0" err="1" smtClean="0"/>
              <a:t>extrasellar</a:t>
            </a:r>
            <a:r>
              <a:rPr lang="en-US" dirty="0" smtClean="0"/>
              <a:t> (without optic chiasm compression) expanding tumors because of the low success rate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Surgical treatment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Endoscopic </a:t>
            </a:r>
            <a:r>
              <a:rPr lang="en-US" dirty="0" err="1" smtClean="0"/>
              <a:t>transphenoidal</a:t>
            </a:r>
            <a:r>
              <a:rPr lang="en-US" dirty="0" smtClean="0"/>
              <a:t> surgery </a:t>
            </a:r>
          </a:p>
          <a:p>
            <a:r>
              <a:rPr lang="en-US" dirty="0" smtClean="0"/>
              <a:t>Does not reliably lead to a long-term cure &amp; recurrence of </a:t>
            </a:r>
            <a:r>
              <a:rPr lang="en-US" dirty="0" err="1" smtClean="0"/>
              <a:t>hyperprolactinaemia</a:t>
            </a:r>
            <a:r>
              <a:rPr lang="en-US" dirty="0" smtClean="0"/>
              <a:t> is frequent</a:t>
            </a:r>
          </a:p>
          <a:p>
            <a:r>
              <a:rPr lang="en-US" dirty="0" smtClean="0"/>
              <a:t>Successful rate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Micro  : long-term success rate 75% (PRL&lt;200ng/</a:t>
            </a:r>
            <a:r>
              <a:rPr lang="en-US" dirty="0" err="1" smtClean="0">
                <a:solidFill>
                  <a:schemeClr val="tx1"/>
                </a:solidFill>
              </a:rPr>
              <a:t>dL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Macro : long-term success rate about 26%                     (if cavernous sinus extension 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en-US" dirty="0" smtClean="0">
                <a:solidFill>
                  <a:schemeClr val="tx1"/>
                </a:solidFill>
              </a:rPr>
              <a:t> not cured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mayoclinic.com/images/image_popup/mcdc7_transsphenoidalsur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990600"/>
            <a:ext cx="5486020" cy="54997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Radiation therapy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an acceptable primary therapy</a:t>
            </a:r>
          </a:p>
          <a:p>
            <a:r>
              <a:rPr lang="en-US" dirty="0" smtClean="0"/>
              <a:t>side-effects : </a:t>
            </a:r>
            <a:r>
              <a:rPr lang="en-US" dirty="0" err="1" smtClean="0"/>
              <a:t>hypopituitarism</a:t>
            </a:r>
            <a:r>
              <a:rPr lang="en-US" dirty="0" smtClean="0"/>
              <a:t>, damage to the optic nerve, neurological dysfunction, stroke and secondary brain tumors</a:t>
            </a:r>
          </a:p>
          <a:p>
            <a:r>
              <a:rPr lang="en-US" dirty="0" smtClean="0"/>
              <a:t>Indication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Do not respond to dopamine agonists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Not cured by surgery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Pituitary tumor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Non-pituitary tumor</a:t>
            </a:r>
          </a:p>
          <a:p>
            <a:r>
              <a:rPr lang="en-US" dirty="0" smtClean="0"/>
              <a:t>Idiopathic </a:t>
            </a:r>
            <a:r>
              <a:rPr lang="en-US" dirty="0" err="1" smtClean="0"/>
              <a:t>hyperprolactiemia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Non pituitary tumor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Drug induced </a:t>
            </a:r>
            <a:r>
              <a:rPr lang="en-US" dirty="0" err="1" smtClean="0"/>
              <a:t>hyperprolactinemia</a:t>
            </a:r>
            <a:endParaRPr lang="en-US" dirty="0" smtClean="0"/>
          </a:p>
          <a:p>
            <a:r>
              <a:rPr lang="en-US" dirty="0" smtClean="0"/>
              <a:t>Metabolic causes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Hyperprolactin</a:t>
            </a:r>
            <a:r>
              <a:rPr lang="en-US" b="1" dirty="0" smtClean="0"/>
              <a:t> in pregnancy</a:t>
            </a:r>
            <a:r>
              <a:rPr lang="en-US" b="1" baseline="30000" dirty="0" smtClean="0"/>
              <a:t>1</a:t>
            </a:r>
            <a:endParaRPr lang="en-US" b="1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Discontinue dopamine agonist therapy</a:t>
            </a:r>
          </a:p>
          <a:p>
            <a:r>
              <a:rPr lang="en-US" dirty="0" smtClean="0"/>
              <a:t>Against performing </a:t>
            </a:r>
            <a:r>
              <a:rPr lang="en-US" dirty="0" err="1" smtClean="0"/>
              <a:t>prolactin</a:t>
            </a:r>
            <a:r>
              <a:rPr lang="en-US" dirty="0" smtClean="0"/>
              <a:t> measurement</a:t>
            </a:r>
          </a:p>
          <a:p>
            <a:r>
              <a:rPr lang="en-US" dirty="0" smtClean="0"/>
              <a:t>Against the use of routine pituitary MRI</a:t>
            </a:r>
          </a:p>
          <a:p>
            <a:r>
              <a:rPr lang="en-US" dirty="0" smtClean="0"/>
              <a:t>Surgical resection before pregnancy </a:t>
            </a:r>
          </a:p>
          <a:p>
            <a:r>
              <a:rPr lang="en-US" dirty="0" smtClean="0"/>
              <a:t>Use the clinical examination rather than MRI </a:t>
            </a:r>
          </a:p>
          <a:p>
            <a:r>
              <a:rPr lang="en-US" dirty="0" smtClean="0"/>
              <a:t>Symptomatic growth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Use </a:t>
            </a:r>
            <a:r>
              <a:rPr lang="en-US" dirty="0" err="1" smtClean="0"/>
              <a:t>bromocriptine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30630" y="6274531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dirty="0" smtClean="0"/>
              <a:t>1. </a:t>
            </a:r>
            <a:r>
              <a:rPr lang="en-US" sz="1000" dirty="0" err="1" smtClean="0"/>
              <a:t>Shlomo</a:t>
            </a:r>
            <a:r>
              <a:rPr lang="en-US" sz="1000" dirty="0" smtClean="0"/>
              <a:t> </a:t>
            </a:r>
            <a:r>
              <a:rPr lang="en-US" sz="1000" dirty="0" err="1" smtClean="0"/>
              <a:t>Melmed</a:t>
            </a:r>
            <a:r>
              <a:rPr lang="en-US" sz="1000" dirty="0" smtClean="0"/>
              <a:t>, Felipe F. </a:t>
            </a:r>
            <a:r>
              <a:rPr lang="en-US" sz="1000" dirty="0" err="1" smtClean="0"/>
              <a:t>Casanueva</a:t>
            </a:r>
            <a:r>
              <a:rPr lang="en-US" sz="1000" dirty="0" smtClean="0"/>
              <a:t>, Andrew R. Hoffman, David L. </a:t>
            </a:r>
            <a:r>
              <a:rPr lang="en-US" sz="1000" dirty="0" err="1" smtClean="0"/>
              <a:t>Kleinberg,Victor</a:t>
            </a:r>
            <a:r>
              <a:rPr lang="en-US" sz="1000" dirty="0" smtClean="0"/>
              <a:t> M. </a:t>
            </a:r>
            <a:r>
              <a:rPr lang="en-US" sz="1000" dirty="0" err="1" smtClean="0"/>
              <a:t>Montori</a:t>
            </a:r>
            <a:r>
              <a:rPr lang="en-US" sz="1000" dirty="0" smtClean="0"/>
              <a:t>, Janet A. </a:t>
            </a:r>
            <a:r>
              <a:rPr lang="en-US" sz="1000" dirty="0" err="1" smtClean="0"/>
              <a:t>Schlechte,et</a:t>
            </a:r>
            <a:r>
              <a:rPr lang="en-US" sz="1000" dirty="0" smtClean="0"/>
              <a:t> al. Diagnosis and Treatment of </a:t>
            </a:r>
            <a:r>
              <a:rPr lang="en-US" sz="1000" dirty="0" err="1" smtClean="0"/>
              <a:t>Hyperprolactinemia</a:t>
            </a:r>
            <a:r>
              <a:rPr lang="en-US" sz="1000" dirty="0" smtClean="0"/>
              <a:t>: An Endocrine Society Clinical Practice Guideline. J </a:t>
            </a:r>
            <a:r>
              <a:rPr lang="en-US" sz="1000" dirty="0" err="1" smtClean="0"/>
              <a:t>Clin</a:t>
            </a:r>
            <a:r>
              <a:rPr lang="en-US" sz="1000" dirty="0" smtClean="0"/>
              <a:t> </a:t>
            </a:r>
            <a:r>
              <a:rPr lang="en-US" sz="1000" dirty="0" err="1" smtClean="0"/>
              <a:t>Endocrinol</a:t>
            </a:r>
            <a:r>
              <a:rPr lang="en-US" sz="1000" dirty="0" smtClean="0"/>
              <a:t> </a:t>
            </a:r>
            <a:r>
              <a:rPr lang="en-US" sz="1000" dirty="0" err="1" smtClean="0"/>
              <a:t>Metab</a:t>
            </a:r>
            <a:r>
              <a:rPr lang="en-US" sz="1000" dirty="0" smtClean="0"/>
              <a:t>, February 2011, 96(2):273–288.</a:t>
            </a:r>
          </a:p>
          <a:p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Hyperprolactin</a:t>
            </a:r>
            <a:r>
              <a:rPr lang="en-US" b="1" dirty="0" smtClean="0"/>
              <a:t> in pregnancy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evidence of increased </a:t>
            </a:r>
            <a:r>
              <a:rPr lang="en-US" dirty="0" err="1" smtClean="0"/>
              <a:t>teratogenicity</a:t>
            </a:r>
            <a:r>
              <a:rPr lang="en-US" dirty="0" smtClean="0"/>
              <a:t> : Use </a:t>
            </a:r>
            <a:r>
              <a:rPr lang="en-US" dirty="0" err="1" smtClean="0"/>
              <a:t>bromocriptine</a:t>
            </a:r>
            <a:r>
              <a:rPr lang="en-US" dirty="0" smtClean="0"/>
              <a:t> or </a:t>
            </a:r>
            <a:r>
              <a:rPr lang="en-US" dirty="0" err="1" smtClean="0"/>
              <a:t>cabergoline</a:t>
            </a:r>
            <a:endParaRPr lang="en-US" dirty="0" smtClean="0"/>
          </a:p>
          <a:p>
            <a:r>
              <a:rPr lang="en-US" dirty="0" smtClean="0"/>
              <a:t>Should be evaluated every 2 months</a:t>
            </a:r>
          </a:p>
          <a:p>
            <a:r>
              <a:rPr lang="en-US" dirty="0" smtClean="0"/>
              <a:t>Breast feeding </a:t>
            </a:r>
            <a:r>
              <a:rPr lang="en-US" dirty="0" smtClean="0">
                <a:sym typeface="Wingdings" pitchFamily="2" charset="2"/>
              </a:rPr>
              <a:t> no evidence of tumor growth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0"/>
            <a:ext cx="8686800" cy="1066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Dopamine resistant </a:t>
            </a:r>
            <a:r>
              <a:rPr lang="en-US" b="1" dirty="0" err="1" smtClean="0"/>
              <a:t>hyperprolactinemia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Increased to maximal tolerable doses before referring the patient for surgery</a:t>
            </a:r>
          </a:p>
          <a:p>
            <a:r>
              <a:rPr lang="en-US" dirty="0" smtClean="0"/>
              <a:t>Resistant to </a:t>
            </a:r>
            <a:r>
              <a:rPr lang="en-US" dirty="0" err="1" smtClean="0"/>
              <a:t>bromocriptine</a:t>
            </a:r>
            <a:r>
              <a:rPr lang="en-US" dirty="0" smtClean="0"/>
              <a:t> be switched to </a:t>
            </a:r>
            <a:r>
              <a:rPr lang="en-US" dirty="0" err="1" smtClean="0"/>
              <a:t>cabergoline</a:t>
            </a:r>
            <a:endParaRPr lang="en-US" dirty="0" smtClean="0"/>
          </a:p>
          <a:p>
            <a:r>
              <a:rPr lang="en-US" dirty="0" smtClean="0"/>
              <a:t>Offer </a:t>
            </a:r>
            <a:r>
              <a:rPr lang="en-US" dirty="0" err="1" smtClean="0"/>
              <a:t>transsphenoidal</a:t>
            </a:r>
            <a:r>
              <a:rPr lang="en-US" dirty="0" smtClean="0"/>
              <a:t> surgery to symptomatic patients with </a:t>
            </a:r>
            <a:r>
              <a:rPr lang="en-US" dirty="0" err="1" smtClean="0"/>
              <a:t>prolactinomas</a:t>
            </a:r>
            <a:endParaRPr lang="en-US" dirty="0" smtClean="0"/>
          </a:p>
          <a:p>
            <a:r>
              <a:rPr lang="en-US" dirty="0" smtClean="0"/>
              <a:t>Suggest </a:t>
            </a:r>
            <a:r>
              <a:rPr lang="en-US" dirty="0" err="1" smtClean="0"/>
              <a:t>temozolomide</a:t>
            </a:r>
            <a:r>
              <a:rPr lang="en-US" dirty="0" smtClean="0"/>
              <a:t> therapy malignant </a:t>
            </a:r>
            <a:r>
              <a:rPr lang="en-US" dirty="0" err="1" smtClean="0"/>
              <a:t>prolactinomas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3125" t="17000" r="11875" b="49000"/>
          <a:stretch>
            <a:fillRect/>
          </a:stretch>
        </p:blipFill>
        <p:spPr bwMode="auto">
          <a:xfrm>
            <a:off x="97970" y="838200"/>
            <a:ext cx="8915400" cy="25260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11250" t="41000" r="43750" b="21000"/>
          <a:stretch>
            <a:fillRect/>
          </a:stretch>
        </p:blipFill>
        <p:spPr bwMode="auto">
          <a:xfrm>
            <a:off x="1524000" y="3429000"/>
            <a:ext cx="6172200" cy="32173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strength123.com/wp-content/uploads/2012/01/HappyWom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474" y="215381"/>
            <a:ext cx="8718626" cy="64292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04800" y="1143000"/>
            <a:ext cx="52578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Calibri" pitchFamily="34" charset="0"/>
              </a:rPr>
              <a:t>THANK YOU</a:t>
            </a:r>
            <a:endParaRPr lang="th-TH" sz="4800" b="1" dirty="0" smtClean="0">
              <a:latin typeface="Calibri" pitchFamily="34" charset="0"/>
            </a:endParaRPr>
          </a:p>
          <a:p>
            <a:pPr algn="ctr"/>
            <a:r>
              <a:rPr lang="en-US" sz="4400" b="1" dirty="0" smtClean="0">
                <a:latin typeface="Calibri" pitchFamily="34" charset="0"/>
                <a:sym typeface="Wingdings" pitchFamily="2" charset="2"/>
              </a:rPr>
              <a:t>FOR</a:t>
            </a:r>
          </a:p>
          <a:p>
            <a:pPr algn="ctr"/>
            <a:r>
              <a:rPr lang="en-US" sz="4400" b="1" dirty="0" smtClean="0">
                <a:latin typeface="Calibri" pitchFamily="34" charset="0"/>
                <a:sym typeface="Wingdings" pitchFamily="2" charset="2"/>
              </a:rPr>
              <a:t>YOUR ATTENTION </a:t>
            </a:r>
          </a:p>
          <a:p>
            <a:pPr algn="ctr"/>
            <a:r>
              <a:rPr lang="en-US" sz="4800" dirty="0" smtClean="0">
                <a:sym typeface="Wingdings" pitchFamily="2" charset="2"/>
              </a:rPr>
              <a:t></a:t>
            </a: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1906</TotalTime>
  <Words>1894</Words>
  <Application>Microsoft Office PowerPoint</Application>
  <PresentationFormat>On-screen Show (4:3)</PresentationFormat>
  <Paragraphs>247</Paragraphs>
  <Slides>55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Urban</vt:lpstr>
      <vt:lpstr>PowerPoint Presentation</vt:lpstr>
      <vt:lpstr>Prolactin</vt:lpstr>
      <vt:lpstr>Prolactin</vt:lpstr>
      <vt:lpstr>Hyperprolactinemia</vt:lpstr>
      <vt:lpstr>Definition</vt:lpstr>
      <vt:lpstr>PowerPoint Presentation</vt:lpstr>
      <vt:lpstr>PowerPoint Presentation</vt:lpstr>
      <vt:lpstr>PowerPoint Presentation</vt:lpstr>
      <vt:lpstr>Pituitary tumor</vt:lpstr>
      <vt:lpstr>Pituitary tumor</vt:lpstr>
      <vt:lpstr>Prolactinoma</vt:lpstr>
      <vt:lpstr>Idiopathic hyperprolactinemia</vt:lpstr>
      <vt:lpstr>Iatrogenic hyperprolactinemia</vt:lpstr>
      <vt:lpstr>Other causes</vt:lpstr>
      <vt:lpstr>Clinical manifestation</vt:lpstr>
      <vt:lpstr>Anatomy of sellar region</vt:lpstr>
      <vt:lpstr>Clinical manifestation</vt:lpstr>
      <vt:lpstr>Clinical manifestation1</vt:lpstr>
      <vt:lpstr>PowerPoint Presentation</vt:lpstr>
      <vt:lpstr>Macroprolactin</vt:lpstr>
      <vt:lpstr>Immunoradiometric assay</vt:lpstr>
      <vt:lpstr>PowerPoint Presentation</vt:lpstr>
      <vt:lpstr>PowerPoint Presentation</vt:lpstr>
      <vt:lpstr>Hook effect</vt:lpstr>
      <vt:lpstr>PowerPoint Presentation</vt:lpstr>
      <vt:lpstr>PowerPoint Presentation</vt:lpstr>
      <vt:lpstr>Management</vt:lpstr>
      <vt:lpstr>PowerPoint Presentation</vt:lpstr>
      <vt:lpstr>Management</vt:lpstr>
      <vt:lpstr>Management</vt:lpstr>
      <vt:lpstr>Pituitary tumor</vt:lpstr>
      <vt:lpstr>Expectant management</vt:lpstr>
      <vt:lpstr>Medical treatment</vt:lpstr>
      <vt:lpstr>Dopamine agonist</vt:lpstr>
      <vt:lpstr>Dopamine receptor</vt:lpstr>
      <vt:lpstr>PowerPoint Presentation</vt:lpstr>
      <vt:lpstr>D2 subtype receptor</vt:lpstr>
      <vt:lpstr>PowerPoint Presentation</vt:lpstr>
      <vt:lpstr>Bromocriptine</vt:lpstr>
      <vt:lpstr>Bromocriptine</vt:lpstr>
      <vt:lpstr>Cabergoline(Dostinex®)</vt:lpstr>
      <vt:lpstr>Cabergoline(Dostinex®)</vt:lpstr>
      <vt:lpstr>Quinagolide (Norprolac®)</vt:lpstr>
      <vt:lpstr>Quinagolide (Norprolac®)</vt:lpstr>
      <vt:lpstr>Pergolide(Permax®)</vt:lpstr>
      <vt:lpstr>Surgical treatment</vt:lpstr>
      <vt:lpstr>Surgical treatment</vt:lpstr>
      <vt:lpstr>PowerPoint Presentation</vt:lpstr>
      <vt:lpstr>Radiation therapy</vt:lpstr>
      <vt:lpstr>Management</vt:lpstr>
      <vt:lpstr>Non pituitary tumor</vt:lpstr>
      <vt:lpstr>Hyperprolactin in pregnancy1</vt:lpstr>
      <vt:lpstr>Hyperprolactin in pregnancy</vt:lpstr>
      <vt:lpstr>Dopamine resistant hyperprolactinemia</vt:lpstr>
      <vt:lpstr>Thank you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HYPERPROLACTINEMIA</dc:title>
  <dc:creator>User</dc:creator>
  <cp:lastModifiedBy>host1</cp:lastModifiedBy>
  <cp:revision>40</cp:revision>
  <dcterms:created xsi:type="dcterms:W3CDTF">2006-06-20T04:03:20Z</dcterms:created>
  <dcterms:modified xsi:type="dcterms:W3CDTF">2013-06-14T08:37:35Z</dcterms:modified>
</cp:coreProperties>
</file>