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  <p:sldMasterId id="2147483726" r:id="rId2"/>
  </p:sldMasterIdLst>
  <p:sldIdLst>
    <p:sldId id="256" r:id="rId3"/>
    <p:sldId id="274" r:id="rId4"/>
    <p:sldId id="257" r:id="rId5"/>
    <p:sldId id="259" r:id="rId6"/>
    <p:sldId id="260" r:id="rId7"/>
    <p:sldId id="261" r:id="rId8"/>
    <p:sldId id="262" r:id="rId9"/>
    <p:sldId id="258" r:id="rId10"/>
    <p:sldId id="263" r:id="rId11"/>
    <p:sldId id="266" r:id="rId12"/>
    <p:sldId id="268" r:id="rId13"/>
    <p:sldId id="269" r:id="rId14"/>
    <p:sldId id="277" r:id="rId15"/>
    <p:sldId id="270" r:id="rId16"/>
    <p:sldId id="272" r:id="rId17"/>
    <p:sldId id="265" r:id="rId18"/>
    <p:sldId id="267" r:id="rId19"/>
    <p:sldId id="271" r:id="rId20"/>
    <p:sldId id="273" r:id="rId21"/>
    <p:sldId id="275" r:id="rId22"/>
    <p:sldId id="282" r:id="rId23"/>
    <p:sldId id="276" r:id="rId24"/>
    <p:sldId id="279" r:id="rId25"/>
    <p:sldId id="280" r:id="rId26"/>
    <p:sldId id="281" r:id="rId27"/>
    <p:sldId id="283" r:id="rId28"/>
    <p:sldId id="278" r:id="rId29"/>
    <p:sldId id="284" r:id="rId3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47"/>
    <p:restoredTop sz="94663"/>
  </p:normalViewPr>
  <p:slideViewPr>
    <p:cSldViewPr snapToGrid="0" snapToObjects="1">
      <p:cViewPr>
        <p:scale>
          <a:sx n="93" d="100"/>
          <a:sy n="93" d="100"/>
        </p:scale>
        <p:origin x="-13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6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9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02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3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25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1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03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83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35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4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35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49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4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30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6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8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0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6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1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4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9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14" r:id="rId5"/>
    <p:sldLayoutId id="2147483715" r:id="rId6"/>
    <p:sldLayoutId id="2147483721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earning.cmu.ac.th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tiff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learning.cmu.ac.th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20B67C63-21CE-4DD4-B07B-F0EA5AC8F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3EAEC9-7930-804E-993F-F1B0CE3EA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13581"/>
            <a:ext cx="10908792" cy="1069848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/>
              <a:t>Orientation to “</a:t>
            </a:r>
            <a:r>
              <a:rPr lang="en-US" sz="6000" dirty="0">
                <a:solidFill>
                  <a:schemeClr val="accent4"/>
                </a:solidFill>
              </a:rPr>
              <a:t>Anesthesia for medical students</a:t>
            </a:r>
            <a:r>
              <a:rPr lang="en-US" sz="6000" dirty="0"/>
              <a:t>”</a:t>
            </a:r>
            <a:endParaRPr lang="x-none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57928D-567F-574F-B767-44AC5D025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1107802"/>
            <a:ext cx="10908792" cy="873393"/>
          </a:xfrm>
        </p:spPr>
        <p:txBody>
          <a:bodyPr anchor="ctr">
            <a:normAutofit/>
          </a:bodyPr>
          <a:lstStyle/>
          <a:p>
            <a:pPr algn="ctr"/>
            <a:r>
              <a:rPr lang="th-TH" sz="44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กระบวนวิชา </a:t>
            </a:r>
            <a:r>
              <a:rPr lang="th-TH" sz="4400" b="1" dirty="0" err="1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th-TH" sz="44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400" b="1" dirty="0" err="1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</a:t>
            </a:r>
            <a:r>
              <a:rPr lang="th-TH" sz="44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ส. </a:t>
            </a:r>
            <a:r>
              <a:rPr lang="en-US" sz="44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501 (309501)</a:t>
            </a:r>
            <a:endParaRPr lang="x-none" sz="4400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C44C38C-504F-8447-8160-9DC1C4F6EDE7}"/>
              </a:ext>
            </a:extLst>
          </p:cNvPr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2651757"/>
            <a:ext cx="12191980" cy="4206245"/>
          </a:xfrm>
          <a:custGeom>
            <a:avLst/>
            <a:gdLst/>
            <a:ahLst/>
            <a:cxnLst/>
            <a:rect l="l" t="t" r="r" b="b"/>
            <a:pathLst>
              <a:path w="12192000" h="4206245">
                <a:moveTo>
                  <a:pt x="7221828" y="879"/>
                </a:moveTo>
                <a:cubicBezTo>
                  <a:pt x="7321999" y="5084"/>
                  <a:pt x="7421080" y="23261"/>
                  <a:pt x="7520947" y="31075"/>
                </a:cubicBezTo>
                <a:cubicBezTo>
                  <a:pt x="7615987" y="38571"/>
                  <a:pt x="7711026" y="49499"/>
                  <a:pt x="7806574" y="34506"/>
                </a:cubicBezTo>
                <a:cubicBezTo>
                  <a:pt x="7900292" y="21762"/>
                  <a:pt x="7995077" y="18776"/>
                  <a:pt x="8089405" y="25612"/>
                </a:cubicBezTo>
                <a:cubicBezTo>
                  <a:pt x="8193720" y="30821"/>
                  <a:pt x="8297780" y="48101"/>
                  <a:pt x="8402730" y="33616"/>
                </a:cubicBezTo>
                <a:cubicBezTo>
                  <a:pt x="8415956" y="32269"/>
                  <a:pt x="8429310" y="34010"/>
                  <a:pt x="8441737" y="38699"/>
                </a:cubicBezTo>
                <a:cubicBezTo>
                  <a:pt x="8482535" y="52255"/>
                  <a:pt x="8526485" y="53094"/>
                  <a:pt x="8567778" y="41113"/>
                </a:cubicBezTo>
                <a:cubicBezTo>
                  <a:pt x="8619999" y="27213"/>
                  <a:pt x="8674837" y="26297"/>
                  <a:pt x="8727490" y="38445"/>
                </a:cubicBezTo>
                <a:cubicBezTo>
                  <a:pt x="8805758" y="55470"/>
                  <a:pt x="8884280" y="72242"/>
                  <a:pt x="8965724" y="58266"/>
                </a:cubicBezTo>
                <a:cubicBezTo>
                  <a:pt x="9013117" y="50261"/>
                  <a:pt x="9057079" y="30821"/>
                  <a:pt x="9103836" y="21673"/>
                </a:cubicBezTo>
                <a:cubicBezTo>
                  <a:pt x="9238517" y="-4628"/>
                  <a:pt x="9374470" y="3249"/>
                  <a:pt x="9510422" y="12143"/>
                </a:cubicBezTo>
                <a:cubicBezTo>
                  <a:pt x="9643198" y="20910"/>
                  <a:pt x="9775338" y="38952"/>
                  <a:pt x="9908876" y="36284"/>
                </a:cubicBezTo>
                <a:cubicBezTo>
                  <a:pt x="9937311" y="36500"/>
                  <a:pt x="9965684" y="38876"/>
                  <a:pt x="9993750" y="43400"/>
                </a:cubicBezTo>
                <a:cubicBezTo>
                  <a:pt x="10097938" y="57122"/>
                  <a:pt x="10202634" y="70082"/>
                  <a:pt x="10305678" y="42383"/>
                </a:cubicBezTo>
                <a:cubicBezTo>
                  <a:pt x="10398062" y="17340"/>
                  <a:pt x="10494461" y="10695"/>
                  <a:pt x="10589399" y="22816"/>
                </a:cubicBezTo>
                <a:cubicBezTo>
                  <a:pt x="10714411" y="39194"/>
                  <a:pt x="10840770" y="42777"/>
                  <a:pt x="10966507" y="33489"/>
                </a:cubicBezTo>
                <a:cubicBezTo>
                  <a:pt x="11005971" y="29563"/>
                  <a:pt x="11045651" y="28153"/>
                  <a:pt x="11085306" y="29296"/>
                </a:cubicBezTo>
                <a:cubicBezTo>
                  <a:pt x="11374490" y="42510"/>
                  <a:pt x="11664564" y="25103"/>
                  <a:pt x="11953240" y="55851"/>
                </a:cubicBezTo>
                <a:cubicBezTo>
                  <a:pt x="11998873" y="61232"/>
                  <a:pt x="12044817" y="61626"/>
                  <a:pt x="12090273" y="57111"/>
                </a:cubicBezTo>
                <a:lnTo>
                  <a:pt x="12192000" y="35723"/>
                </a:lnTo>
                <a:lnTo>
                  <a:pt x="12192000" y="4206245"/>
                </a:lnTo>
                <a:lnTo>
                  <a:pt x="0" y="4206245"/>
                </a:lnTo>
                <a:lnTo>
                  <a:pt x="0" y="36060"/>
                </a:lnTo>
                <a:lnTo>
                  <a:pt x="6227" y="34760"/>
                </a:lnTo>
                <a:cubicBezTo>
                  <a:pt x="22764" y="29906"/>
                  <a:pt x="39831" y="27085"/>
                  <a:pt x="57050" y="26374"/>
                </a:cubicBezTo>
                <a:cubicBezTo>
                  <a:pt x="189699" y="9729"/>
                  <a:pt x="322475" y="14176"/>
                  <a:pt x="455759" y="19640"/>
                </a:cubicBezTo>
                <a:cubicBezTo>
                  <a:pt x="687894" y="29042"/>
                  <a:pt x="920283" y="39969"/>
                  <a:pt x="1152799" y="36666"/>
                </a:cubicBezTo>
                <a:cubicBezTo>
                  <a:pt x="1388746" y="33235"/>
                  <a:pt x="1624184" y="40478"/>
                  <a:pt x="1859877" y="50007"/>
                </a:cubicBezTo>
                <a:cubicBezTo>
                  <a:pt x="1963175" y="53946"/>
                  <a:pt x="2067109" y="57884"/>
                  <a:pt x="2168755" y="28534"/>
                </a:cubicBezTo>
                <a:cubicBezTo>
                  <a:pt x="2191727" y="23159"/>
                  <a:pt x="2215678" y="23680"/>
                  <a:pt x="2238383" y="30059"/>
                </a:cubicBezTo>
                <a:cubicBezTo>
                  <a:pt x="2352481" y="56614"/>
                  <a:pt x="2467214" y="64491"/>
                  <a:pt x="2582583" y="38317"/>
                </a:cubicBezTo>
                <a:cubicBezTo>
                  <a:pt x="2715206" y="9602"/>
                  <a:pt x="2851717" y="3465"/>
                  <a:pt x="2986373" y="20148"/>
                </a:cubicBezTo>
                <a:cubicBezTo>
                  <a:pt x="3109493" y="33870"/>
                  <a:pt x="3233247" y="48736"/>
                  <a:pt x="3356620" y="37682"/>
                </a:cubicBezTo>
                <a:cubicBezTo>
                  <a:pt x="3551528" y="20148"/>
                  <a:pt x="3746180" y="35395"/>
                  <a:pt x="3941087" y="40096"/>
                </a:cubicBezTo>
                <a:cubicBezTo>
                  <a:pt x="4005887" y="41621"/>
                  <a:pt x="4071068" y="54962"/>
                  <a:pt x="4135486" y="43018"/>
                </a:cubicBezTo>
                <a:cubicBezTo>
                  <a:pt x="4237006" y="24214"/>
                  <a:pt x="4337382" y="31456"/>
                  <a:pt x="4439028" y="42002"/>
                </a:cubicBezTo>
                <a:cubicBezTo>
                  <a:pt x="4633681" y="62332"/>
                  <a:pt x="4828207" y="72115"/>
                  <a:pt x="5021970" y="33997"/>
                </a:cubicBezTo>
                <a:cubicBezTo>
                  <a:pt x="5082069" y="22054"/>
                  <a:pt x="5141786" y="15193"/>
                  <a:pt x="5202902" y="31202"/>
                </a:cubicBezTo>
                <a:cubicBezTo>
                  <a:pt x="5229888" y="37364"/>
                  <a:pt x="5257981" y="36844"/>
                  <a:pt x="5284727" y="29678"/>
                </a:cubicBezTo>
                <a:cubicBezTo>
                  <a:pt x="5374023" y="9971"/>
                  <a:pt x="5466013" y="5676"/>
                  <a:pt x="5556757" y="16972"/>
                </a:cubicBezTo>
                <a:cubicBezTo>
                  <a:pt x="5631597" y="24214"/>
                  <a:pt x="5706686" y="29296"/>
                  <a:pt x="5781523" y="36920"/>
                </a:cubicBezTo>
                <a:cubicBezTo>
                  <a:pt x="5814812" y="40350"/>
                  <a:pt x="5848485" y="27645"/>
                  <a:pt x="5881264" y="39334"/>
                </a:cubicBezTo>
                <a:cubicBezTo>
                  <a:pt x="5953687" y="65254"/>
                  <a:pt x="6027889" y="62585"/>
                  <a:pt x="6101074" y="48101"/>
                </a:cubicBezTo>
                <a:cubicBezTo>
                  <a:pt x="6253468" y="16133"/>
                  <a:pt x="6410016" y="8916"/>
                  <a:pt x="6564709" y="26755"/>
                </a:cubicBezTo>
                <a:cubicBezTo>
                  <a:pt x="6628873" y="35141"/>
                  <a:pt x="6693292" y="47847"/>
                  <a:pt x="6758599" y="35141"/>
                </a:cubicBezTo>
                <a:cubicBezTo>
                  <a:pt x="6764749" y="34048"/>
                  <a:pt x="6770937" y="36818"/>
                  <a:pt x="6774228" y="42129"/>
                </a:cubicBezTo>
                <a:cubicBezTo>
                  <a:pt x="6806500" y="81517"/>
                  <a:pt x="6848429" y="80246"/>
                  <a:pt x="6891248" y="67541"/>
                </a:cubicBezTo>
                <a:cubicBezTo>
                  <a:pt x="6919353" y="58837"/>
                  <a:pt x="6946899" y="48406"/>
                  <a:pt x="6973708" y="36284"/>
                </a:cubicBezTo>
                <a:cubicBezTo>
                  <a:pt x="7020644" y="16819"/>
                  <a:pt x="7070501" y="5308"/>
                  <a:pt x="7121223" y="2233"/>
                </a:cubicBezTo>
                <a:cubicBezTo>
                  <a:pt x="7154926" y="-372"/>
                  <a:pt x="7188437" y="-522"/>
                  <a:pt x="7221828" y="879"/>
                </a:cubicBezTo>
                <a:close/>
              </a:path>
            </a:pathLst>
          </a:custGeom>
          <a:noFill/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240958DC-E222-744D-99B4-63C6101A58A5}"/>
              </a:ext>
            </a:extLst>
          </p:cNvPr>
          <p:cNvSpPr txBox="1">
            <a:spLocks/>
          </p:cNvSpPr>
          <p:nvPr/>
        </p:nvSpPr>
        <p:spPr>
          <a:xfrm>
            <a:off x="640080" y="1642471"/>
            <a:ext cx="10908792" cy="87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2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ภาควิชาวิสัญญีวิทยา คณะแพทยศาสตร์ มหาวิทยาลัยเชียงใหม่</a:t>
            </a:r>
            <a:endParaRPr lang="x-none" sz="3200" b="1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247169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ช่วงขึ้นฝึกปฏิบัติงานที่ภาควิชา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2.5 </a:t>
            </a:r>
            <a:r>
              <a:rPr lang="th-TH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</a:t>
            </a:r>
            <a:endParaRPr lang="x-none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F58FED-05D2-2241-87FC-C78087A9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224" y="1929524"/>
            <a:ext cx="7347594" cy="4251960"/>
          </a:xfrm>
        </p:spPr>
        <p:txBody>
          <a:bodyPr>
            <a:normAutofit/>
          </a:bodyPr>
          <a:lstStyle/>
          <a:p>
            <a:pPr lvl="0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นักศึกษาให้อาจารย์ผู้สอนหรือแพทย์ประจำบ้านวิสัญญีประจำห้องผ่าตัดที่นักศึกษาได้รับมอบหมาย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เซ็นชื่อ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3200" u="sng" dirty="0"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</a:t>
            </a:r>
            <a:r>
              <a:rPr lang="en-US" sz="3200" u="sng" baseline="30000" dirty="0"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2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ใบเซ็นชื่อ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ช่วงเวลา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(7.30-10.00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10.00-12.00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13.00-15.30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ที่ปฏิบัติงานในห้องผ่าตัด </a:t>
            </a:r>
            <a:endParaRPr lang="x-none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28CFFE5-2CAE-B040-B9BB-DD256E2B2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CF1855-0586-5543-AFE6-24003ADA909A}"/>
              </a:ext>
            </a:extLst>
          </p:cNvPr>
          <p:cNvSpPr txBox="1"/>
          <p:nvPr/>
        </p:nvSpPr>
        <p:spPr>
          <a:xfrm>
            <a:off x="336550" y="6302050"/>
            <a:ext cx="115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(ใบเซ็นชื่อปฏิบัติงานในห้องผ่าตัด)</a:t>
            </a:r>
            <a:endParaRPr lang="x-none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964D77-E190-E047-BCF6-3C1C935EED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50" y="1960435"/>
            <a:ext cx="3765052" cy="4190138"/>
          </a:xfrm>
          <a:prstGeom prst="rect">
            <a:avLst/>
          </a:prstGeom>
          <a:effectLst>
            <a:outerShdw blurRad="1016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07577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ช่วงขึ้นฝึกปฏิบัติงานที่ภาควิชา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2.5 </a:t>
            </a:r>
            <a:r>
              <a:rPr lang="th-TH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</a:t>
            </a:r>
            <a:endParaRPr lang="x-none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F58FED-05D2-2241-87FC-C78087A9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582" y="1929523"/>
            <a:ext cx="8250418" cy="424465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2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 anesthetic round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การประเมินผู้ป่วย 1 วันก่อนการผ่าตัด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ให้นักศึกษาประเมินผู้ป่วยทุกรายในห้องผ่าตัดที่ได้รับมอบหมายโดย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ดูรายชื่อผู้ป่วยที่จะเข้ารับการผ่าตัดได้ทาง 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SMI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เวลาประมาณ 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15.00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</a:t>
            </a:r>
          </a:p>
          <a:p>
            <a:pPr lvl="1"/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ประเมินผู้ป่วยบนหอผู้ป่วยพร้อมกับ 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resident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หรือด้วยตัวเอง เวลา 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15.30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น.เป็นต้นไป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พร้อมทั้งกรอกข้อมูลผู้ป่วยตาม</a:t>
            </a:r>
            <a:r>
              <a:rPr lang="th-TH" sz="3200" u="sng" dirty="0"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</a:t>
            </a:r>
            <a:r>
              <a:rPr lang="th-TH" sz="3200" u="sng" baseline="30000" dirty="0"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preanesthetic evaluation for medical student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(ติดต่อรับเอกสารได้ที่สำนักงานภาค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ในเวลาราชการ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นำเอกสารที่กรอกข้อมูลแล้วมาในวันผ่าตัดด้วยเสมอ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เนื่องจากเป็นส่วนหนึ่งของการประเมินการปฏิบัติงานในห้องผ่าตัด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ในวันหยุดราชการซึ่งวันรุ่งขึ้นมีการผ่าตัด ให้นักศึกษา </a:t>
            </a:r>
            <a:r>
              <a:rPr lang="en-US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 anesthetic round 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  <a:endParaRPr lang="en-US" sz="3200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และนักศึกษาเก็บรวบรวม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เอกสารนี้ทุกฉบับส่งห้องภาควิชาพร้อมรายงาน </a:t>
            </a:r>
            <a:r>
              <a:rPr lang="en-US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GA</a:t>
            </a:r>
            <a:endParaRPr lang="x-none" sz="3200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28CFFE5-2CAE-B040-B9BB-DD256E2B2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CF1855-0586-5543-AFE6-24003ADA909A}"/>
              </a:ext>
            </a:extLst>
          </p:cNvPr>
          <p:cNvSpPr txBox="1"/>
          <p:nvPr/>
        </p:nvSpPr>
        <p:spPr>
          <a:xfrm>
            <a:off x="336550" y="6302050"/>
            <a:ext cx="115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Preanesthetic round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x-none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CE25A2-7A88-4D49-8A2F-F2EA612808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30" y="1929524"/>
            <a:ext cx="3765052" cy="4706315"/>
          </a:xfrm>
          <a:prstGeom prst="rect">
            <a:avLst/>
          </a:prstGeom>
          <a:effectLst>
            <a:outerShdw blurRad="1016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F802C1-FD87-BF4C-B3FA-B90BC90D836E}"/>
              </a:ext>
            </a:extLst>
          </p:cNvPr>
          <p:cNvSpPr txBox="1"/>
          <p:nvPr/>
        </p:nvSpPr>
        <p:spPr>
          <a:xfrm>
            <a:off x="4101602" y="5951344"/>
            <a:ext cx="5511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 =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 A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 (ไม่รวมห้อง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 B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OB-</a:t>
            </a:r>
            <a:r>
              <a:rPr lang="x-none" dirty="0">
                <a:latin typeface="TH SarabunPSK" panose="020B0500040200020003" pitchFamily="34" charset="-34"/>
                <a:cs typeface="TH SarabunPSK" panose="020B0500040200020003" pitchFamily="34" charset="-34"/>
              </a:rPr>
              <a:t>GYN =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GYN 1, GYN 4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ให้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ศพ.ประเมินผู้ป่วยทุกคนในห้องนั้นๆ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หากมีนศพ.หลายคนในห้องเดียวกัน ให้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ศพ.แต่ละคนประเมินผู้ป่วยทุกคนในห้องนั้นๆ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088370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ช่วงขึ้นฝึกปฏิบัติงานที่ภาควิชา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2.5 </a:t>
            </a:r>
            <a:r>
              <a:rPr lang="th-TH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</a:t>
            </a:r>
            <a:endParaRPr lang="x-none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F58FED-05D2-2241-87FC-C78087A9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6" y="1929524"/>
            <a:ext cx="6107793" cy="4251960"/>
          </a:xfrm>
        </p:spPr>
        <p:txBody>
          <a:bodyPr>
            <a:normAutofit/>
          </a:bodyPr>
          <a:lstStyle/>
          <a:p>
            <a:pPr lvl="0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หากนักศึกษาได้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ฝึกทำหัตถการ 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mask ventilation, intubation, spinal block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iv cannulation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ทั้งที่ทำได้สำเร็จด้วยตัวเอง ได้รับความช่วยเหลือ และไม่สำเร็จ) ให้นักศึกษา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</a:t>
            </a:r>
            <a:r>
              <a:rPr lang="th-TH" sz="3200" dirty="0" err="1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หัตถการ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ลงใน</a:t>
            </a:r>
            <a:r>
              <a:rPr lang="th-TH" sz="3200" u="sng" dirty="0"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</a:t>
            </a:r>
            <a:r>
              <a:rPr lang="th-TH" sz="3200" u="sng" baseline="30000" dirty="0"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2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แบบบันทึก</a:t>
            </a:r>
            <a:r>
              <a:rPr lang="th-TH" sz="3200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32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หัตถการของนักศึกษา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ทุกครั้ง 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28CFFE5-2CAE-B040-B9BB-DD256E2B2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CF1855-0586-5543-AFE6-24003ADA909A}"/>
              </a:ext>
            </a:extLst>
          </p:cNvPr>
          <p:cNvSpPr txBox="1"/>
          <p:nvPr/>
        </p:nvSpPr>
        <p:spPr>
          <a:xfrm>
            <a:off x="336550" y="6302050"/>
            <a:ext cx="115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Logbook: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การฝึกหัตถการ)</a:t>
            </a:r>
            <a:endParaRPr lang="x-none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DA48AF-46DB-7F4F-BD2A-1F154B2D37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51" y="1929524"/>
            <a:ext cx="5225392" cy="3573205"/>
          </a:xfrm>
          <a:prstGeom prst="rect">
            <a:avLst/>
          </a:prstGeom>
          <a:effectLst>
            <a:outerShdw blurRad="1016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158463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ช่วงขึ้นฝึกปฏิบัติงานที่ภาควิชา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2.5 </a:t>
            </a:r>
            <a:r>
              <a:rPr lang="th-TH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</a:t>
            </a:r>
            <a:endParaRPr lang="x-none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F58FED-05D2-2241-87FC-C78087A9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362" y="1935030"/>
            <a:ext cx="6302830" cy="4563351"/>
          </a:xfrm>
        </p:spPr>
        <p:txBody>
          <a:bodyPr>
            <a:normAutofit fontScale="92500"/>
          </a:bodyPr>
          <a:lstStyle/>
          <a:p>
            <a:pPr lvl="0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หากนักศึกษาได้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ฝึกทำหัตถการ 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iv cannulation, airway (mask ventilation), ETT intubation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spinal block </a:t>
            </a:r>
          </a:p>
          <a:p>
            <a:pPr lvl="0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หากนักศึกษาได้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เห็นหัตถการ 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epidural block, brachial plexus block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invasive monitoring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arterial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central line</a:t>
            </a:r>
          </a:p>
          <a:p>
            <a:pPr lvl="0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ให้นักศึกษา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แจ้งบนบอร์ดหัตถการ (ในห้องเรียน)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ให้อาจารย์ประจำกลุ่มทราบ เพื่อดำเนินการหา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เคส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ให้นักศึกษาฝึกฝน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28CFFE5-2CAE-B040-B9BB-DD256E2B2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CF1855-0586-5543-AFE6-24003ADA909A}"/>
              </a:ext>
            </a:extLst>
          </p:cNvPr>
          <p:cNvSpPr txBox="1"/>
          <p:nvPr/>
        </p:nvSpPr>
        <p:spPr>
          <a:xfrm>
            <a:off x="336550" y="6302050"/>
            <a:ext cx="115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Logbook: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การฝึกหัตถการ)</a:t>
            </a:r>
            <a:endParaRPr lang="x-none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 descr="A close up of a blue wall&#10;&#10;Description automatically generated">
            <a:extLst>
              <a:ext uri="{FF2B5EF4-FFF2-40B4-BE49-F238E27FC236}">
                <a16:creationId xmlns:a16="http://schemas.microsoft.com/office/drawing/2014/main" xmlns="" id="{02780FDE-792E-0048-BD0B-D9396F7D66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32277"/>
            <a:ext cx="4377618" cy="467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2990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ช่วงขึ้นฝึกปฏิบัติงานที่ภาควิชา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2.5 </a:t>
            </a:r>
            <a:r>
              <a:rPr lang="th-TH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</a:t>
            </a:r>
            <a:endParaRPr lang="x-none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F58FED-05D2-2241-87FC-C78087A9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929524"/>
            <a:ext cx="11103429" cy="4251960"/>
          </a:xfrm>
        </p:spPr>
        <p:txBody>
          <a:bodyPr>
            <a:normAutofit/>
          </a:bodyPr>
          <a:lstStyle/>
          <a:p>
            <a:pPr lvl="0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ช่วงสัปดาห์ที่ 2 ภาควิชา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จัดให้มี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วันทำหัตถการ </a:t>
            </a:r>
            <a:r>
              <a:rPr lang="en-US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spinal block 2 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</a:p>
          <a:p>
            <a:pPr lvl="0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นักศึกษาจะถูกแบ่งออกเป็น 2 กลุ่ม กลุ่มที่ 1 ฝึกวันแรก  กลุ่มที่ 2 ฝึกวันที่ 2 โดย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อาจารย์ประจำกลุ่มจะดูแลให้นักศึกษาทุกคนได้ฝึกทำหัตถการ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(วันทำหัตถการ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spinal anesthesia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อาจเปลี่ยนแปลงตามความเหมาะสม)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28CFFE5-2CAE-B040-B9BB-DD256E2B2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CF1855-0586-5543-AFE6-24003ADA909A}"/>
              </a:ext>
            </a:extLst>
          </p:cNvPr>
          <p:cNvSpPr txBox="1"/>
          <p:nvPr/>
        </p:nvSpPr>
        <p:spPr>
          <a:xfrm>
            <a:off x="336550" y="6302050"/>
            <a:ext cx="115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(วันหัตถการ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Spinal Block: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ในเวลาราชการ)</a:t>
            </a:r>
            <a:endParaRPr lang="x-none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6">
            <a:extLst>
              <a:ext uri="{FF2B5EF4-FFF2-40B4-BE49-F238E27FC236}">
                <a16:creationId xmlns:a16="http://schemas.microsoft.com/office/drawing/2014/main" xmlns="" id="{A6F5EBFB-439E-AD4E-9933-3CBE2223D7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7408" y="3901767"/>
            <a:ext cx="2987290" cy="2340000"/>
          </a:xfrm>
          <a:prstGeom prst="rect">
            <a:avLst/>
          </a:prstGeom>
        </p:spPr>
      </p:pic>
      <p:pic>
        <p:nvPicPr>
          <p:cNvPr id="8" name="รูปภาพ 1">
            <a:extLst>
              <a:ext uri="{FF2B5EF4-FFF2-40B4-BE49-F238E27FC236}">
                <a16:creationId xmlns:a16="http://schemas.microsoft.com/office/drawing/2014/main" xmlns="" id="{ACC15DF8-B9E3-F047-819B-AFA4300A5E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999" y="3901767"/>
            <a:ext cx="312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7294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ช่วงขึ้นฝึกปฏิบัติงานที่ภาควิชา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2.5 </a:t>
            </a:r>
            <a:r>
              <a:rPr lang="th-TH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</a:t>
            </a:r>
            <a:endParaRPr lang="x-none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F58FED-05D2-2241-87FC-C78087A9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443" y="1929524"/>
            <a:ext cx="7157357" cy="4251960"/>
          </a:xfrm>
        </p:spPr>
        <p:txBody>
          <a:bodyPr>
            <a:normAutofit/>
          </a:bodyPr>
          <a:lstStyle/>
          <a:p>
            <a:pPr lvl="0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ช่วงสัปดาห์ที่ 2-3 ให้นักศึกษา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</a:t>
            </a:r>
            <a:r>
              <a:rPr lang="th-TH" sz="3200" dirty="0" err="1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เคส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สำหรับประเมิน </a:t>
            </a:r>
            <a:r>
              <a:rPr lang="en-US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endotracheal intubation in adult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ในรูปแบบ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DOPS (direct observation of procedural skill)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โดยนักศึกษานำ</a:t>
            </a:r>
            <a:r>
              <a:rPr lang="th-TH" sz="3200" u="sng" dirty="0"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</a:t>
            </a:r>
            <a:r>
              <a:rPr lang="th-TH" sz="3200" u="sng" baseline="30000" dirty="0"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2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 </a:t>
            </a:r>
            <a:r>
              <a:rPr lang="en-US" sz="32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DOP: ETT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ให้อาจารย์ประจำห้องหรืออาจารย์ประจำกลุ่มเป็นผู้ประเมิน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นักศึกษาแต่ละคนต้องได้รับการประเมินในระดับ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“ผ่าน”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จากการปฏิบัติในผู้ป่วยจริง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1 ราย 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28CFFE5-2CAE-B040-B9BB-DD256E2B2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CF1855-0586-5543-AFE6-24003ADA909A}"/>
              </a:ext>
            </a:extLst>
          </p:cNvPr>
          <p:cNvSpPr txBox="1"/>
          <p:nvPr/>
        </p:nvSpPr>
        <p:spPr>
          <a:xfrm>
            <a:off x="336550" y="6302050"/>
            <a:ext cx="115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DOP ETT: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ในเวลาราชการ)</a:t>
            </a:r>
            <a:endParaRPr lang="x-none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1BE47C-A902-0841-9FF7-B2592CFFD4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50" y="1929524"/>
            <a:ext cx="3656251" cy="4706315"/>
          </a:xfrm>
          <a:prstGeom prst="rect">
            <a:avLst/>
          </a:prstGeom>
          <a:effectLst>
            <a:outerShdw blurRad="1016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505112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ช่วงขึ้นฝึกปฏิบัติงานที่ภาควิชา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2.5 </a:t>
            </a:r>
            <a:r>
              <a:rPr lang="th-TH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</a:t>
            </a:r>
            <a:endParaRPr lang="x-none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F58FED-05D2-2241-87FC-C78087A9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524"/>
            <a:ext cx="10515600" cy="4251960"/>
          </a:xfrm>
        </p:spPr>
        <p:txBody>
          <a:bodyPr>
            <a:normAutofit/>
          </a:bodyPr>
          <a:lstStyle/>
          <a:p>
            <a:pPr lvl="0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นักศึกษาเข้าร่วม </a:t>
            </a:r>
            <a:r>
              <a:rPr lang="en-US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activity 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ของภาควิชา</a:t>
            </a:r>
            <a:r>
              <a:rPr lang="th-TH" sz="3200" dirty="0" err="1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morning conference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7.45-8.45 น. สัปดาห์ละครั้ง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(ประชุมภาค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จัดใน วันอังคาร หรือ วันพุธ หรือ วันพฤหัสบดี สลับกันไป)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นักศึกษาเข้าร่วม </a:t>
            </a:r>
            <a:r>
              <a:rPr lang="en-US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activity 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ของคณะ</a:t>
            </a:r>
            <a:r>
              <a:rPr lang="th-TH" sz="3200" dirty="0" err="1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self-study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ทุกวันพุธ เวลา 13.00 – 15.30 น.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28CFFE5-2CAE-B040-B9BB-DD256E2B2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CF1855-0586-5543-AFE6-24003ADA909A}"/>
              </a:ext>
            </a:extLst>
          </p:cNvPr>
          <p:cNvSpPr txBox="1"/>
          <p:nvPr/>
        </p:nvSpPr>
        <p:spPr>
          <a:xfrm>
            <a:off x="336550" y="6302050"/>
            <a:ext cx="115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Activity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ในเวลาราชการ)</a:t>
            </a:r>
            <a:endParaRPr lang="x-none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204967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ช่วงขึ้นฝึกปฏิบัติงานที่ภาควิชา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2.5 </a:t>
            </a:r>
            <a:r>
              <a:rPr lang="th-TH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</a:t>
            </a:r>
            <a:endParaRPr lang="x-none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F58FED-05D2-2241-87FC-C78087A9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929524"/>
            <a:ext cx="11311165" cy="4251960"/>
          </a:xfrm>
        </p:spPr>
        <p:txBody>
          <a:bodyPr>
            <a:normAutofit/>
          </a:bodyPr>
          <a:lstStyle/>
          <a:p>
            <a:pPr lvl="0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นักศึกษาขึ้นปฏิบัติงานในห้องผ่าตัด นอกเวลาราชการ ตามตารางเวรที่ภาควิชาจัดให้</a:t>
            </a:r>
          </a:p>
          <a:p>
            <a:pPr lvl="1"/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วันราชการ 2 ครั้ง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.00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-2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2.00 น. </a:t>
            </a:r>
            <a:endParaRPr lang="en-US" sz="3200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วันหยุดราชการ 2 ครั้ง</a:t>
            </a:r>
            <a:r>
              <a:rPr lang="en-US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09.00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12.00 น. และ 13.00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15.00 น.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พักกลางวัน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12.00-13.00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28CFFE5-2CAE-B040-B9BB-DD256E2B2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CF1855-0586-5543-AFE6-24003ADA909A}"/>
              </a:ext>
            </a:extLst>
          </p:cNvPr>
          <p:cNvSpPr txBox="1"/>
          <p:nvPr/>
        </p:nvSpPr>
        <p:spPr>
          <a:xfrm>
            <a:off x="336550" y="6302050"/>
            <a:ext cx="115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(การปฏิบัติงานนอกเวลาราชการ)</a:t>
            </a:r>
            <a:endParaRPr lang="x-none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604573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ช่วงขึ้นฝึกปฏิบัติงานที่ภาควิชา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2.5 </a:t>
            </a:r>
            <a:r>
              <a:rPr lang="th-TH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</a:t>
            </a:r>
            <a:endParaRPr lang="x-none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F58FED-05D2-2241-87FC-C78087A9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829" y="1929524"/>
            <a:ext cx="7838621" cy="4251960"/>
          </a:xfrm>
        </p:spPr>
        <p:txBody>
          <a:bodyPr>
            <a:normAutofit/>
          </a:bodyPr>
          <a:lstStyle/>
          <a:p>
            <a:pPr lvl="0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นักศึกษาฝึกปฏิบัติงานนอกเวลาในห้องผ่าตัด ร่วมกับอาจารย์และแพทย์ประจำบ้านวิสัญญี พร้อมทั้ง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เขียนรายงานผู้ป่วยที่เข้ารับการผ่าตัดนอกเวลาราชการ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sz="3200" u="sng" dirty="0"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</a:t>
            </a:r>
            <a:r>
              <a:rPr lang="th-TH" sz="3200" u="sng" baseline="30000" dirty="0"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แบบฟอร์มการเขียนรายงาน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ส่งรายงานที่ห้องภาควิชาภายในเวลา 12.00 น. ของวันทำการถัดไป</a:t>
            </a:r>
          </a:p>
          <a:p>
            <a:pPr lvl="0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รายงานผู้ป่วยนอกเวลา 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วันธรรมดา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นักศึกษาช่วยกันเขียน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ฉบับ </a:t>
            </a:r>
          </a:p>
          <a:p>
            <a:pPr lvl="0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รายงานผู้ป่วยนอกเวลา 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วันหยุดราชการ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นักศึกษาแบ่งเป็น 2 กลุ่ม ช่วยกันเขียน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กลุ่มละ 1 ฉบับ </a:t>
            </a:r>
            <a:endParaRPr lang="x-none" sz="3200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28CFFE5-2CAE-B040-B9BB-DD256E2B2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CF1855-0586-5543-AFE6-24003ADA909A}"/>
              </a:ext>
            </a:extLst>
          </p:cNvPr>
          <p:cNvSpPr txBox="1"/>
          <p:nvPr/>
        </p:nvSpPr>
        <p:spPr>
          <a:xfrm>
            <a:off x="336550" y="6302050"/>
            <a:ext cx="115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(รายงานนอกเวลาราชการ)</a:t>
            </a:r>
            <a:endParaRPr lang="x-none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8E15A2-DD2E-7A43-9E06-0D2C9E5001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50" y="1929524"/>
            <a:ext cx="3440992" cy="4706315"/>
          </a:xfrm>
          <a:prstGeom prst="rect">
            <a:avLst/>
          </a:prstGeom>
          <a:effectLst>
            <a:outerShdw blurRad="1016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54376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General Anesthesia</a:t>
            </a:r>
            <a:endParaRPr lang="x-none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F58FED-05D2-2241-87FC-C78087A9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661" y="2518256"/>
            <a:ext cx="7275311" cy="3833170"/>
          </a:xfrm>
        </p:spPr>
        <p:txBody>
          <a:bodyPr>
            <a:noAutofit/>
          </a:bodyPr>
          <a:lstStyle/>
          <a:p>
            <a:pPr lvl="0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</a:t>
            </a:r>
            <a:r>
              <a:rPr lang="th-TH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</a:t>
            </a:r>
            <a:r>
              <a:rPr lang="th-TH" dirty="0" err="1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เคส</a:t>
            </a:r>
            <a:r>
              <a:rPr lang="th-TH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สำหรับเขียนรายงาน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โดยเลือกผู้ป่วยที่ได้รับการระงับความรู้สึกด้วยเทคนิค </a:t>
            </a:r>
            <a:r>
              <a:rPr lang="en-US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general anesthesia (GA) </a:t>
            </a:r>
          </a:p>
          <a:p>
            <a:pPr lvl="0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เขียนรายงานเป็นภาษาอังกฤษ ด้วยลายมือ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ตามหัวข้อการเขียนรายงาน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ที่ภาควิชา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กำหนด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 6 หน้ากระดาษ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progress note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สีชมพู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โดยรายงานต้องมี</a:t>
            </a:r>
            <a:r>
              <a:rPr lang="th-TH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 </a:t>
            </a:r>
            <a:r>
              <a:rPr lang="en-US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Preanesthetic Record for Medical Student, </a:t>
            </a:r>
            <a:r>
              <a:rPr lang="th-TH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เอกสารบันทึกเทคนิคการระงับความรู้สึก สัญญาณชีพ และเอกสารบันทึกการดูแลผู้ป่วยหลังผ่าตัดในห้องพักฟื้น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แนบมาด้วย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CF1855-0586-5543-AFE6-24003ADA909A}"/>
              </a:ext>
            </a:extLst>
          </p:cNvPr>
          <p:cNvSpPr txBox="1"/>
          <p:nvPr/>
        </p:nvSpPr>
        <p:spPr>
          <a:xfrm>
            <a:off x="336550" y="6302050"/>
            <a:ext cx="115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(รายงาน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GA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x-none" sz="24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3322ABA-777D-914E-AF58-5EE0832C67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50" y="221843"/>
            <a:ext cx="4243589" cy="6414314"/>
          </a:xfrm>
          <a:prstGeom prst="rect">
            <a:avLst/>
          </a:prstGeom>
          <a:effectLst>
            <a:outerShdw blurRad="1016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1B2F70B-E0AB-3E43-BAEF-8B0CEDA433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3190" y="94285"/>
            <a:ext cx="1572260" cy="15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0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สมุดคู่มือนักศึกษา</a:t>
            </a:r>
            <a:r>
              <a:rPr lang="en-US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Download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ได้จาก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CMU online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x-none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28CFFE5-2CAE-B040-B9BB-DD256E2B2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F33F75-C0DC-F846-9F07-2C0A60A20A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50" y="1929524"/>
            <a:ext cx="3648428" cy="4680000"/>
          </a:xfrm>
          <a:prstGeom prst="rect">
            <a:avLst/>
          </a:prstGeom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6086D2-1189-DB4F-8B4C-C450D56376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627" y="1929524"/>
            <a:ext cx="3832174" cy="4680000"/>
          </a:xfrm>
          <a:prstGeom prst="rect">
            <a:avLst/>
          </a:prstGeom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03255EC-86A9-7E4B-B103-EE4D9EFFA3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450" y="1929524"/>
            <a:ext cx="3825000" cy="4680000"/>
          </a:xfrm>
          <a:prstGeom prst="rect">
            <a:avLst/>
          </a:prstGeom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3FDA71-512F-4742-9044-82474146FB4F}"/>
              </a:ext>
            </a:extLst>
          </p:cNvPr>
          <p:cNvSpPr txBox="1"/>
          <p:nvPr/>
        </p:nvSpPr>
        <p:spPr>
          <a:xfrm>
            <a:off x="6318935" y="1094362"/>
            <a:ext cx="3209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  <a:hlinkClick r:id="rId6"/>
              </a:rPr>
              <a:t>https://elearning.cmu.ac.th/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213977139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General Anesthesia</a:t>
            </a:r>
            <a:endParaRPr lang="x-none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F58FED-05D2-2241-87FC-C78087A9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661" y="2518256"/>
            <a:ext cx="7275311" cy="3833170"/>
          </a:xfrm>
        </p:spPr>
        <p:txBody>
          <a:bodyPr>
            <a:noAutofit/>
          </a:bodyPr>
          <a:lstStyle/>
          <a:p>
            <a:pPr lvl="0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ส่งรายงาน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GA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หลังสอบลงกอง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28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กลุ่มเลขคี่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ส่งรายงานภายใน</a:t>
            </a:r>
            <a:r>
              <a:rPr lang="th-TH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วันพุธ หลังสอบลงกอง </a:t>
            </a:r>
            <a:r>
              <a:rPr lang="th-TH" u="sng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ภายในเวลา 16.00 น.</a:t>
            </a:r>
            <a:r>
              <a:rPr lang="th-TH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28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กลุ่มเลขคู่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ส่งรายงานภายใน</a:t>
            </a:r>
            <a:r>
              <a:rPr lang="th-TH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วันจันทร์ หลังสอบลงกอง </a:t>
            </a:r>
            <a:r>
              <a:rPr lang="th-TH" u="sng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ภายในเวลา 07.45 น.</a:t>
            </a:r>
            <a:endParaRPr lang="th-TH" sz="2800" u="sng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ถ้าส่งช้ากว่ากำหนด</a:t>
            </a:r>
            <a:r>
              <a:rPr lang="en-US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Attitude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ในส่วนของรายงาน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30%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ของคะแนนรายงาน)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0 คะแนน</a:t>
            </a:r>
            <a:endParaRPr lang="x-none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ถ้านักศึกษาไม่ส่งรายงานภายใน 1 สัปดาห์</a:t>
            </a:r>
            <a:r>
              <a:rPr lang="en-US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ไม่ได้คะแนนในหมวดรายงาน</a:t>
            </a:r>
            <a:endParaRPr lang="x-none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endParaRPr lang="th-TH" sz="2800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CF1855-0586-5543-AFE6-24003ADA909A}"/>
              </a:ext>
            </a:extLst>
          </p:cNvPr>
          <p:cNvSpPr txBox="1"/>
          <p:nvPr/>
        </p:nvSpPr>
        <p:spPr>
          <a:xfrm>
            <a:off x="336550" y="6302050"/>
            <a:ext cx="115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(รายงาน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GA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3322ABA-777D-914E-AF58-5EE0832C67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50" y="221843"/>
            <a:ext cx="4243589" cy="6414314"/>
          </a:xfrm>
          <a:prstGeom prst="rect">
            <a:avLst/>
          </a:prstGeom>
          <a:effectLst>
            <a:outerShdw blurRad="1016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353EC2C-6858-3048-A538-733402A1F2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3190" y="94285"/>
            <a:ext cx="1572260" cy="15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4020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สื่อการเรียนรู้</a:t>
            </a:r>
            <a:endParaRPr lang="x-none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F58FED-05D2-2241-87FC-C78087A9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661" y="2518256"/>
            <a:ext cx="7275311" cy="3833170"/>
          </a:xfrm>
        </p:spPr>
        <p:txBody>
          <a:bodyPr>
            <a:noAutofit/>
          </a:bodyPr>
          <a:lstStyle/>
          <a:p>
            <a:pPr lvl="0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เอกสารประกอบการเรียนของภาควิชา</a:t>
            </a:r>
          </a:p>
          <a:p>
            <a:pPr lvl="0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วีดีโอสื่อการสอนออนไลน์ของภาควิชา</a:t>
            </a:r>
          </a:p>
          <a:p>
            <a:pPr lvl="0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หนังสืออ่านประกอบเพิ่มเติมอื่น ๆ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 algn="ctr">
              <a:buNone/>
            </a:pPr>
            <a:r>
              <a:rPr lang="en-US" sz="36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รายละเอียดอยู่ในคู่มือนักศึกษาหน้า </a:t>
            </a:r>
            <a:r>
              <a:rPr lang="en-US" sz="36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CF1855-0586-5543-AFE6-24003ADA909A}"/>
              </a:ext>
            </a:extLst>
          </p:cNvPr>
          <p:cNvSpPr txBox="1"/>
          <p:nvPr/>
        </p:nvSpPr>
        <p:spPr>
          <a:xfrm>
            <a:off x="336550" y="6302050"/>
            <a:ext cx="115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สื่อการเรียนรู้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353EC2C-6858-3048-A538-733402A1F2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3190" y="94285"/>
            <a:ext cx="1572260" cy="1564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88CF3C-8069-4740-A12A-A00269B6BF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62" y="4585299"/>
            <a:ext cx="1440000" cy="2119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13C6CC-C4F2-9E4E-8027-7A490841F7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901" y="4607836"/>
            <a:ext cx="1440000" cy="2097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4ED51C-16C9-2F40-87FD-DDC1BCB297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62" y="2413881"/>
            <a:ext cx="1440000" cy="1916033"/>
          </a:xfrm>
          <a:prstGeom prst="rect">
            <a:avLst/>
          </a:prstGeom>
        </p:spPr>
      </p:pic>
      <p:pic>
        <p:nvPicPr>
          <p:cNvPr id="14" name="Picture 13" descr="Screen Shot 2016-05-23 at 11.06.38 AM.png">
            <a:extLst>
              <a:ext uri="{FF2B5EF4-FFF2-40B4-BE49-F238E27FC236}">
                <a16:creationId xmlns:a16="http://schemas.microsoft.com/office/drawing/2014/main" xmlns="" id="{2A92F992-7BAC-634D-A070-8EF25E8DE7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901" y="312429"/>
            <a:ext cx="1440000" cy="1870622"/>
          </a:xfrm>
          <a:prstGeom prst="rect">
            <a:avLst/>
          </a:prstGeom>
        </p:spPr>
      </p:pic>
      <p:pic>
        <p:nvPicPr>
          <p:cNvPr id="16" name="Picture 15" descr="Screen Shot 2016-05-23 at 11.08.03 AM.png">
            <a:extLst>
              <a:ext uri="{FF2B5EF4-FFF2-40B4-BE49-F238E27FC236}">
                <a16:creationId xmlns:a16="http://schemas.microsoft.com/office/drawing/2014/main" xmlns="" id="{631E8409-CA86-9348-BB41-F53E9BFC82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901" y="2490541"/>
            <a:ext cx="1440000" cy="1809805"/>
          </a:xfrm>
          <a:prstGeom prst="rect">
            <a:avLst/>
          </a:prstGeom>
        </p:spPr>
      </p:pic>
      <p:pic>
        <p:nvPicPr>
          <p:cNvPr id="17" name="Picture 16" descr="Screen Shot 2016-05-23 at 11.08.26 AM.png">
            <a:extLst>
              <a:ext uri="{FF2B5EF4-FFF2-40B4-BE49-F238E27FC236}">
                <a16:creationId xmlns:a16="http://schemas.microsoft.com/office/drawing/2014/main" xmlns="" id="{4002862A-658C-2543-A256-A3F86DE02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37" y="312429"/>
            <a:ext cx="1440000" cy="184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6677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เมื่อจบหลักสูตรวิสัญญีวิทยา</a:t>
            </a:r>
            <a:endParaRPr lang="x-none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F58FED-05D2-2241-87FC-C78087A964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h-TH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</a:t>
            </a:r>
            <a:r>
              <a:rPr lang="en-US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u="sng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ต้องได้ทำ</a:t>
            </a:r>
            <a:r>
              <a:rPr lang="en-US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หัตถการพื้นฐานทางคลินิก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endParaRPr lang="x-none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Mask ventilation </a:t>
            </a:r>
            <a:endParaRPr lang="x-none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Endotracheal intubation</a:t>
            </a:r>
            <a:endParaRPr lang="x-none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Lumbar puncture (Spinal anesthesia)</a:t>
            </a:r>
            <a:endParaRPr lang="x-none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Intravenous cannulation</a:t>
            </a:r>
            <a:endParaRPr lang="x-none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BLS (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ปฏิบัติกับหุ่น)</a:t>
            </a:r>
            <a:endParaRPr lang="x-none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Oxygen therapy</a:t>
            </a:r>
            <a:endParaRPr lang="x-none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Blood transfusion</a:t>
            </a:r>
            <a:endParaRPr lang="x-none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34B554-AF17-D345-8880-93E3C6BCF6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h-TH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</a:t>
            </a:r>
            <a:r>
              <a:rPr lang="en-US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u="sng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ควรได้เห็น</a:t>
            </a:r>
            <a:r>
              <a:rPr lang="en-US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หัตถการต่าง ๆ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endParaRPr lang="x-none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spcBef>
                <a:spcPts val="600"/>
              </a:spcBef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Rapid sequence induction </a:t>
            </a:r>
            <a:endParaRPr lang="x-none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spcBef>
                <a:spcPts val="600"/>
              </a:spcBef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Laryngeal mask airway insertion </a:t>
            </a:r>
            <a:endParaRPr lang="x-none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spcBef>
                <a:spcPts val="600"/>
              </a:spcBef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Arterial line cannulation and monitoring</a:t>
            </a:r>
            <a:endParaRPr lang="x-none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spcBef>
                <a:spcPts val="600"/>
              </a:spcBef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Central venous cannulation and monitoring</a:t>
            </a:r>
            <a:endParaRPr lang="x-none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spcBef>
                <a:spcPts val="600"/>
              </a:spcBef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Inhalation induction</a:t>
            </a:r>
            <a:endParaRPr lang="x-none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spcBef>
                <a:spcPts val="600"/>
              </a:spcBef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Epidural block</a:t>
            </a:r>
            <a:endParaRPr lang="x-none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spcBef>
                <a:spcPts val="600"/>
              </a:spcBef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Brachial plexus block</a:t>
            </a:r>
            <a:endParaRPr lang="x-none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600"/>
              </a:spcBef>
            </a:pPr>
            <a:endParaRPr lang="x-none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28CFFE5-2CAE-B040-B9BB-DD256E2B2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5559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การวัดและประเมินผล</a:t>
            </a:r>
            <a:endParaRPr lang="x-none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28CFFE5-2CAE-B040-B9BB-DD256E2B2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530195E2-6CDE-A144-9E3C-9C5469B40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12212"/>
              </p:ext>
            </p:extLst>
          </p:nvPr>
        </p:nvGraphicFramePr>
        <p:xfrm>
          <a:off x="445770" y="1975244"/>
          <a:ext cx="11300460" cy="34137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196840">
                  <a:extLst>
                    <a:ext uri="{9D8B030D-6E8A-4147-A177-3AD203B41FA5}">
                      <a16:colId xmlns:a16="http://schemas.microsoft.com/office/drawing/2014/main" xmlns="" val="1804101080"/>
                    </a:ext>
                  </a:extLst>
                </a:gridCol>
                <a:gridCol w="1525905">
                  <a:extLst>
                    <a:ext uri="{9D8B030D-6E8A-4147-A177-3AD203B41FA5}">
                      <a16:colId xmlns:a16="http://schemas.microsoft.com/office/drawing/2014/main" xmlns="" val="3166855629"/>
                    </a:ext>
                  </a:extLst>
                </a:gridCol>
                <a:gridCol w="1525905">
                  <a:extLst>
                    <a:ext uri="{9D8B030D-6E8A-4147-A177-3AD203B41FA5}">
                      <a16:colId xmlns:a16="http://schemas.microsoft.com/office/drawing/2014/main" xmlns="" val="2920397958"/>
                    </a:ext>
                  </a:extLst>
                </a:gridCol>
                <a:gridCol w="1525905">
                  <a:extLst>
                    <a:ext uri="{9D8B030D-6E8A-4147-A177-3AD203B41FA5}">
                      <a16:colId xmlns:a16="http://schemas.microsoft.com/office/drawing/2014/main" xmlns="" val="1660705283"/>
                    </a:ext>
                  </a:extLst>
                </a:gridCol>
                <a:gridCol w="1525905">
                  <a:extLst>
                    <a:ext uri="{9D8B030D-6E8A-4147-A177-3AD203B41FA5}">
                      <a16:colId xmlns:a16="http://schemas.microsoft.com/office/drawing/2014/main" xmlns="" val="339726956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รายการประเมิน</a:t>
                      </a:r>
                      <a:endParaRPr lang="x-none" sz="3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x-none" sz="3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สัดส่วนคะแนน</a:t>
                      </a:r>
                      <a:endParaRPr lang="x-none" sz="3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00784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Knowledge</a:t>
                      </a:r>
                      <a:endParaRPr lang="x-none" sz="3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Skill</a:t>
                      </a:r>
                      <a:endParaRPr lang="x-none" sz="3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Attitude</a:t>
                      </a:r>
                      <a:endParaRPr lang="x-none" sz="3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88224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สอบ </a:t>
                      </a:r>
                      <a:r>
                        <a:rPr lang="en-US" sz="3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MCQ</a:t>
                      </a:r>
                      <a:endParaRPr lang="x-none" sz="32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x-none" sz="32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x-none" sz="32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x-none" sz="3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x-none" sz="32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11580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สอบ </a:t>
                      </a: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short essay </a:t>
                      </a: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(มี 5 ข้อ ข้อละ 2 คะแนน)</a:t>
                      </a:r>
                      <a:endParaRPr lang="x-none" sz="3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x-none" sz="32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x-none" sz="32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x-none" sz="3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x-none" sz="32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772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สอบ</a:t>
                      </a: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OSCE </a:t>
                      </a: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(มี 5 ข้อ ข้อละ 4 คะแนน)</a:t>
                      </a:r>
                      <a:endParaRPr lang="x-none" sz="3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x-none" sz="32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x-none" sz="3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x-none" sz="3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x-none" sz="32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18670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 (</a:t>
                      </a:r>
                      <a:r>
                        <a:rPr lang="en-US" sz="3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GA) 1</a:t>
                      </a:r>
                      <a:r>
                        <a:rPr lang="th-TH" sz="3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ฉบับ</a:t>
                      </a:r>
                      <a:endParaRPr lang="x-none" sz="32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x-none" sz="3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x-none" sz="32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x-none" sz="3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x-none" sz="32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57819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การปฏิบัติงานในห้องผ่าตัดและอยู่เวร</a:t>
                      </a:r>
                      <a:endParaRPr lang="x-none" sz="32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x-none" sz="3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x-none" sz="3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x-none" sz="3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x-none" sz="3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94418019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4D1E36B1-D170-D641-BD9E-6E45CD33E9C4}"/>
              </a:ext>
            </a:extLst>
          </p:cNvPr>
          <p:cNvSpPr txBox="1">
            <a:spLocks/>
          </p:cNvSpPr>
          <p:nvPr/>
        </p:nvSpPr>
        <p:spPr>
          <a:xfrm>
            <a:off x="838201" y="1234440"/>
            <a:ext cx="105156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การให้เกรดทุกหัวข้อการประเมินใช้ระบบเกรด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A-F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(8 ระดับ)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จะเกิดขึ้นในกรณีต่อไปนี้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เมื่อนักศึกษา</a:t>
            </a:r>
            <a:r>
              <a:rPr lang="th-TH" sz="28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ขึ้นปฏิบัติงานไม่ถึง 80% ขอวันทำการ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จะติด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 และให้ขึ้นปฏิบัติงานเพิ่มเติม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เมื่อผลการประเมิน</a:t>
            </a:r>
            <a:r>
              <a:rPr lang="th-TH" sz="28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ไม่ผ่านเกณฑ์ในหมวดใดหมวดหนึ่ง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1C53AD-DFB5-4041-BB60-DA112F2E3711}"/>
              </a:ext>
            </a:extLst>
          </p:cNvPr>
          <p:cNvSpPr txBox="1"/>
          <p:nvPr/>
        </p:nvSpPr>
        <p:spPr>
          <a:xfrm>
            <a:off x="336550" y="6302050"/>
            <a:ext cx="115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(การวัดประเมินผล)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447984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คะแนนการปฏิบัติงานในและนอกเวลาราชการ</a:t>
            </a:r>
            <a:endParaRPr lang="x-none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28CFFE5-2CAE-B040-B9BB-DD256E2B2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3C0E92D-759A-954E-A916-E041797094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840464"/>
              </p:ext>
            </p:extLst>
          </p:nvPr>
        </p:nvGraphicFramePr>
        <p:xfrm>
          <a:off x="838199" y="2096928"/>
          <a:ext cx="10180322" cy="329803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7842576">
                  <a:extLst>
                    <a:ext uri="{9D8B030D-6E8A-4147-A177-3AD203B41FA5}">
                      <a16:colId xmlns:a16="http://schemas.microsoft.com/office/drawing/2014/main" xmlns="" val="520945754"/>
                    </a:ext>
                  </a:extLst>
                </a:gridCol>
                <a:gridCol w="2337746">
                  <a:extLst>
                    <a:ext uri="{9D8B030D-6E8A-4147-A177-3AD203B41FA5}">
                      <a16:colId xmlns:a16="http://schemas.microsoft.com/office/drawing/2014/main" xmlns="" val="3916281263"/>
                    </a:ext>
                  </a:extLst>
                </a:gridCol>
              </a:tblGrid>
              <a:tr h="549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รายการประเมิน</a:t>
                      </a:r>
                      <a:endParaRPr lang="x-none" sz="2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รวม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20%</a:t>
                      </a:r>
                      <a:endParaRPr lang="x-none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98266682"/>
                  </a:ext>
                </a:extLst>
              </a:tr>
              <a:tr h="549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การประเมินการปฏิบัติงานใน </a:t>
                      </a:r>
                      <a:r>
                        <a:rPr lang="en-US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OR 1 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ครั้งโดยอาจารย์ประจำกลุ่ม</a:t>
                      </a:r>
                      <a:endParaRPr lang="x-none" sz="2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2.5%</a:t>
                      </a:r>
                      <a:endParaRPr lang="x-none" sz="2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2923774"/>
                  </a:ext>
                </a:extLst>
              </a:tr>
              <a:tr h="54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การเข้าปฏิบัติงานในเวลาราชการ (ใบเซ็นชื่อ)</a:t>
                      </a:r>
                      <a:endParaRPr lang="x-none" sz="2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2.5%</a:t>
                      </a:r>
                      <a:endParaRPr lang="x-none" sz="2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92921074"/>
                  </a:ext>
                </a:extLst>
              </a:tr>
              <a:tr h="54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การประเมินผู้ป่วยก่อนระงับความรู้สึก </a:t>
                      </a:r>
                      <a:r>
                        <a:rPr lang="en-US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ใบ </a:t>
                      </a:r>
                      <a:r>
                        <a:rPr lang="en-US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Preanesthetic record)</a:t>
                      </a:r>
                      <a:endParaRPr lang="x-none" sz="2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2.5%</a:t>
                      </a:r>
                      <a:endParaRPr lang="x-none" sz="28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36067771"/>
                  </a:ext>
                </a:extLst>
              </a:tr>
              <a:tr h="54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 </a:t>
                      </a:r>
                      <a:r>
                        <a:rPr lang="en-US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ETT 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ในห้องผ่าตัด (ใบ </a:t>
                      </a:r>
                      <a:r>
                        <a:rPr lang="en-US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DOP ETT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x-none" sz="2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2.5%</a:t>
                      </a:r>
                      <a:endParaRPr lang="x-none" sz="2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45235941"/>
                  </a:ext>
                </a:extLst>
              </a:tr>
              <a:tr h="54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การปฏิบัติงานในเวรนอกเวลา </a:t>
                      </a:r>
                      <a:r>
                        <a:rPr lang="en-US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 (วันธรรมดา </a:t>
                      </a:r>
                      <a:r>
                        <a:rPr lang="en-US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 วันเสาร์</a:t>
                      </a:r>
                      <a:r>
                        <a:rPr lang="en-US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อาทิตย์</a:t>
                      </a:r>
                      <a:r>
                        <a:rPr lang="en-US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ครั้ง)</a:t>
                      </a:r>
                      <a:endParaRPr lang="x-none" sz="2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10% (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ครั้งละ </a:t>
                      </a:r>
                      <a:r>
                        <a:rPr lang="en-US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2.5%)</a:t>
                      </a:r>
                      <a:endParaRPr lang="x-none" sz="2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51158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8746AB-043D-7B49-8061-6AB441FB8356}"/>
              </a:ext>
            </a:extLst>
          </p:cNvPr>
          <p:cNvSpPr txBox="1"/>
          <p:nvPr/>
        </p:nvSpPr>
        <p:spPr>
          <a:xfrm>
            <a:off x="336550" y="6302050"/>
            <a:ext cx="115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(การวัดประเมินผล)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503072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การสอบลงกอง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(ตามวันที่ภาควิชากำหนด)</a:t>
            </a:r>
            <a:endParaRPr lang="x-none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F58FED-05D2-2241-87FC-C78087A96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40" y="1929384"/>
            <a:ext cx="11430000" cy="492861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h-TH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</a:t>
            </a:r>
            <a:r>
              <a:rPr lang="en-US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10.00-11.00</a:t>
            </a:r>
            <a:r>
              <a:rPr lang="th-TH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 ชั้น </a:t>
            </a:r>
            <a:r>
              <a:rPr lang="en-US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อาคารราชนครินทร์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OSCE 4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ข้อละ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รวมประมาณ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60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  <a:endParaRPr lang="x-none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spcBef>
                <a:spcPts val="600"/>
              </a:spcBef>
            </a:pPr>
            <a:r>
              <a:rPr lang="th-TH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หัวข้อสอบ </a:t>
            </a:r>
            <a:r>
              <a:rPr lang="en-US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OSCE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Endotracheal intubation, Basic life support</a:t>
            </a:r>
            <a:r>
              <a:rPr lang="x-none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Peripheral intravenous cannulation</a:t>
            </a:r>
            <a:r>
              <a:rPr lang="x-none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Lumbar puncture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</a:t>
            </a:r>
            <a:r>
              <a:rPr lang="en-US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13.00-14.30 </a:t>
            </a:r>
            <a:r>
              <a:rPr lang="th-TH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</a:t>
            </a:r>
            <a:r>
              <a:rPr lang="en-US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ที่ชั้น </a:t>
            </a:r>
            <a:r>
              <a:rPr lang="en-US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อาคารราชนครินทร์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MCQ 60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รวม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90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spcBef>
                <a:spcPts val="600"/>
              </a:spcBef>
            </a:pPr>
            <a:r>
              <a:rPr lang="th-TH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หัวข้อสอบ </a:t>
            </a:r>
            <a:r>
              <a:rPr lang="en-US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MCQ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ตามหัวข้อสอนบรรยาย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 ข้อสอบ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ข้อ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หัวข้อบรรยาย</a:t>
            </a:r>
            <a:endParaRPr lang="x-none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</a:t>
            </a:r>
            <a:r>
              <a:rPr lang="en-US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14.45-15.15 </a:t>
            </a:r>
            <a:r>
              <a:rPr lang="th-TH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</a:t>
            </a:r>
            <a:r>
              <a:rPr lang="en-US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ที่ชั้น </a:t>
            </a:r>
            <a:r>
              <a:rPr lang="en-US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อาคารราชนครินทร์</a:t>
            </a:r>
            <a:r>
              <a:rPr lang="en-US" sz="2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Short essay 6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ข้อละ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นาที รวม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spcBef>
                <a:spcPts val="600"/>
              </a:spcBef>
            </a:pPr>
            <a:r>
              <a:rPr lang="th-TH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หัวข้อสอบ </a:t>
            </a:r>
            <a:r>
              <a:rPr lang="en-US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Short essay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การประเมินผู้ป่วยก่อน ระหว่าง และหลังการผ่าตัด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การให้การระงับความรู้สึกด้วยเทคนิค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การเฝ้าระวัง ป้องกัน วินิจฉัย และรักษาภาวะแทรกซ้อนที่เกี่ยวข้องกับการระงับความรู้สึก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28CFFE5-2CAE-B040-B9BB-DD256E2B2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27B57B-3D81-F949-8584-E9BBB78632F7}"/>
              </a:ext>
            </a:extLst>
          </p:cNvPr>
          <p:cNvSpPr txBox="1"/>
          <p:nvPr/>
        </p:nvSpPr>
        <p:spPr>
          <a:xfrm>
            <a:off x="336550" y="6302050"/>
            <a:ext cx="115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(การสอ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บลงกอง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9161984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ประเมินกระบวนวิชา </a:t>
            </a:r>
            <a:r>
              <a:rPr lang="en-US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309501</a:t>
            </a:r>
            <a:endParaRPr lang="x-none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F58FED-05D2-2241-87FC-C78087A9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929524"/>
            <a:ext cx="11311165" cy="4251960"/>
          </a:xfrm>
        </p:spPr>
        <p:txBody>
          <a:bodyPr>
            <a:normAutofit/>
          </a:bodyPr>
          <a:lstStyle/>
          <a:p>
            <a:pPr lvl="0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ขอให้นักศึกษาทุกคนต้อง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ประเมินกระบวนวิช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าและ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ประเมินการสอนของอาจารย์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ผ่านระบบ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online (CMU MIS)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ให้เสร็จสิ้นก่อนการส่งคืนป้ายชื่อและกุญแจตู้ล๊อคเกอร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28CFFE5-2CAE-B040-B9BB-DD256E2B2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CF1855-0586-5543-AFE6-24003ADA909A}"/>
              </a:ext>
            </a:extLst>
          </p:cNvPr>
          <p:cNvSpPr txBox="1"/>
          <p:nvPr/>
        </p:nvSpPr>
        <p:spPr>
          <a:xfrm>
            <a:off x="336550" y="6302050"/>
            <a:ext cx="115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(ประเมินกระบวนวิชา)</a:t>
            </a:r>
            <a:endParaRPr lang="x-none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2BD625-B946-0B48-9E37-86B3B2C1BC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260" y="3237191"/>
            <a:ext cx="6263640" cy="31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11520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689" y="329184"/>
            <a:ext cx="6632183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เอกสารที่ต้องส่งห้องภาค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ตอนสิ้นสุดกระบวนวิชา</a:t>
            </a:r>
            <a:endParaRPr lang="x-none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F58FED-05D2-2241-87FC-C78087A9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771" y="2518256"/>
            <a:ext cx="7848202" cy="383317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กลุ่มเลขคี่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ส่งรายงานภายใน</a:t>
            </a:r>
            <a:r>
              <a:rPr lang="th-TH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วันพุธ หลังสอบลงกอง </a:t>
            </a:r>
            <a:r>
              <a:rPr lang="th-TH" u="sng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ภายในเวลา 16.00 น. </a:t>
            </a:r>
            <a:endParaRPr lang="en-US" u="sng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กลุ่มเลขคู่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ส่งรายงานภายใน</a:t>
            </a:r>
            <a:r>
              <a:rPr lang="th-TH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วันจันทร์ หลังสอบลงกอง </a:t>
            </a:r>
            <a:r>
              <a:rPr lang="th-TH" u="sng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ภายในเวลา 07.45 น.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800" dirty="0"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</a:t>
            </a:r>
            <a:r>
              <a:rPr lang="th-TH" sz="2800" baseline="30000" dirty="0"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2800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ใบเซ็นชื่อปฏิบัติงานในห้องผ่าตัด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800" dirty="0"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</a:t>
            </a:r>
            <a:r>
              <a:rPr lang="th-TH" sz="2800" baseline="30000" dirty="0"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preanesthetic evaluation and preparation </a:t>
            </a:r>
            <a:r>
              <a:rPr lang="th-TH" sz="2800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ทุกฉบับ</a:t>
            </a:r>
            <a:endParaRPr lang="en-US" sz="2800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800" dirty="0"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</a:t>
            </a:r>
            <a:r>
              <a:rPr lang="th-TH" sz="2800" baseline="30000" dirty="0"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แบบบันทึก</a:t>
            </a:r>
            <a:r>
              <a:rPr lang="th-TH" sz="2800" dirty="0" err="1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800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หัตถการของนักศึกษา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800" dirty="0"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</a:t>
            </a:r>
            <a:r>
              <a:rPr lang="th-TH" sz="2800" baseline="30000" dirty="0"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 </a:t>
            </a:r>
            <a:r>
              <a:rPr lang="en-US" sz="2800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DOPS: Endotracheal tube intubation in adult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800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 </a:t>
            </a:r>
            <a:r>
              <a:rPr lang="en-US" sz="2800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GA (</a:t>
            </a:r>
            <a:r>
              <a:rPr lang="th-TH" sz="2800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เขียนด้วยลายมือเป็นภาษาอังกฤษ)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800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ป้ายชื่อและกุญแจตู้ล๊อคเกอร</a:t>
            </a:r>
            <a:r>
              <a:rPr lang="th-TH" sz="2800" dirty="0" err="1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</a:t>
            </a:r>
            <a:endParaRPr lang="th-TH" sz="2800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CF1855-0586-5543-AFE6-24003ADA909A}"/>
              </a:ext>
            </a:extLst>
          </p:cNvPr>
          <p:cNvSpPr txBox="1"/>
          <p:nvPr/>
        </p:nvSpPr>
        <p:spPr>
          <a:xfrm>
            <a:off x="336550" y="6302050"/>
            <a:ext cx="115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(รายงาน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GA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endParaRPr kumimoji="0" lang="x-none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353EC2C-6858-3048-A538-733402A1F2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3190" y="94285"/>
            <a:ext cx="1572260" cy="1564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13A662-1A36-0D4E-A145-A64B00D3FF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" y="215100"/>
            <a:ext cx="1940869" cy="2160000"/>
          </a:xfrm>
          <a:prstGeom prst="rect">
            <a:avLst/>
          </a:prstGeom>
          <a:effectLst>
            <a:outerShdw blurRad="1016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69C3495-0F32-FE44-97AC-D7F0810012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448" y="224914"/>
            <a:ext cx="1728000" cy="2160000"/>
          </a:xfrm>
          <a:prstGeom prst="rect">
            <a:avLst/>
          </a:prstGeom>
          <a:effectLst>
            <a:outerShdw blurRad="1016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DBE5DC0-D5F1-9546-A655-CBE6744D81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41" y="2526994"/>
            <a:ext cx="2632289" cy="1800000"/>
          </a:xfrm>
          <a:prstGeom prst="rect">
            <a:avLst/>
          </a:prstGeom>
          <a:effectLst>
            <a:outerShdw blurRad="1016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437D4C1-EA32-E148-B4A5-57AFB667B7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202" y="4478889"/>
            <a:ext cx="1429015" cy="2160000"/>
          </a:xfrm>
          <a:prstGeom prst="rect">
            <a:avLst/>
          </a:prstGeom>
          <a:effectLst>
            <a:outerShdw blurRad="1016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9BEBFEE-D8C9-7545-9FE9-89C900F21E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" y="4478889"/>
            <a:ext cx="1678065" cy="2160000"/>
          </a:xfrm>
          <a:prstGeom prst="rect">
            <a:avLst/>
          </a:prstGeom>
          <a:effectLst>
            <a:outerShdw blurRad="1016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880331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3EAEC9-7930-804E-993F-F1B0CE3EA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13581"/>
            <a:ext cx="10908792" cy="1069848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/>
              <a:t>Orientation </a:t>
            </a:r>
            <a:r>
              <a:rPr lang="en-US" sz="6000"/>
              <a:t>to “</a:t>
            </a:r>
            <a:r>
              <a:rPr lang="en-US" sz="6000">
                <a:solidFill>
                  <a:schemeClr val="accent4"/>
                </a:solidFill>
              </a:rPr>
              <a:t>Anesthesia for medical students</a:t>
            </a:r>
            <a:r>
              <a:rPr lang="en-US" sz="6000"/>
              <a:t>”</a:t>
            </a:r>
            <a:endParaRPr lang="x-none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57928D-567F-574F-B767-44AC5D025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1107802"/>
            <a:ext cx="10908792" cy="873393"/>
          </a:xfrm>
        </p:spPr>
        <p:txBody>
          <a:bodyPr anchor="ctr">
            <a:normAutofit/>
          </a:bodyPr>
          <a:lstStyle/>
          <a:p>
            <a:pPr algn="ctr"/>
            <a:r>
              <a:rPr lang="th-TH" sz="4400" b="1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กระบวนวิชา พ.วส. </a:t>
            </a:r>
            <a:r>
              <a:rPr lang="en-US" sz="4400" b="1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501 (309501)</a:t>
            </a:r>
            <a:endParaRPr lang="x-none" sz="4400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240958DC-E222-744D-99B4-63C6101A58A5}"/>
              </a:ext>
            </a:extLst>
          </p:cNvPr>
          <p:cNvSpPr txBox="1">
            <a:spLocks/>
          </p:cNvSpPr>
          <p:nvPr/>
        </p:nvSpPr>
        <p:spPr>
          <a:xfrm>
            <a:off x="640080" y="1642471"/>
            <a:ext cx="10908792" cy="87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2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ภาควิชาวิสัญญีวิทยา คณะแพทยศาสตร์ มหาวิทยาลัยเชียงใหม่</a:t>
            </a:r>
            <a:endParaRPr lang="x-none" sz="3200" b="1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9178A81-BA13-634E-9B62-7CB94F5096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801" y="2515864"/>
            <a:ext cx="3168649" cy="4064566"/>
          </a:xfrm>
          <a:prstGeom prst="rect">
            <a:avLst/>
          </a:prstGeom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780088DB-8BF8-ED48-A05C-A71946A3A3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151" y="2888155"/>
            <a:ext cx="3168650" cy="3152807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F3DA8AC6-1DDC-C94B-8C49-5CDAA3515DEB}"/>
              </a:ext>
            </a:extLst>
          </p:cNvPr>
          <p:cNvSpPr txBox="1">
            <a:spLocks/>
          </p:cNvSpPr>
          <p:nvPr/>
        </p:nvSpPr>
        <p:spPr>
          <a:xfrm>
            <a:off x="838200" y="3028536"/>
            <a:ext cx="3671951" cy="315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หากมีข้อสงสัย สามารถสอบถามอาจารย์ประจำกลุ่มเพิ่มเติมได้ระหว่างปฏิบัติงานในภาควิชา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endParaRPr lang="x-none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933143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อาจารย์ภาควิชาวิสัญญีวิทยา มช.</a:t>
            </a:r>
            <a:endParaRPr lang="x-none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BF57FD8-5658-B743-82F1-F35955A0FB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050543"/>
              </p:ext>
            </p:extLst>
          </p:nvPr>
        </p:nvGraphicFramePr>
        <p:xfrm>
          <a:off x="826770" y="1357897"/>
          <a:ext cx="8515019" cy="5205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1918">
                  <a:extLst>
                    <a:ext uri="{9D8B030D-6E8A-4147-A177-3AD203B41FA5}">
                      <a16:colId xmlns:a16="http://schemas.microsoft.com/office/drawing/2014/main" xmlns="" val="3043645002"/>
                    </a:ext>
                  </a:extLst>
                </a:gridCol>
                <a:gridCol w="3027031">
                  <a:extLst>
                    <a:ext uri="{9D8B030D-6E8A-4147-A177-3AD203B41FA5}">
                      <a16:colId xmlns:a16="http://schemas.microsoft.com/office/drawing/2014/main" xmlns="" val="2381192368"/>
                    </a:ext>
                  </a:extLst>
                </a:gridCol>
                <a:gridCol w="2846070">
                  <a:extLst>
                    <a:ext uri="{9D8B030D-6E8A-4147-A177-3AD203B41FA5}">
                      <a16:colId xmlns:a16="http://schemas.microsoft.com/office/drawing/2014/main" xmlns="" val="1547365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อาจารย์พิเศษ</a:t>
                      </a:r>
                      <a:endParaRPr lang="x-none" sz="23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อาจารย์ประจำ</a:t>
                      </a:r>
                      <a:endParaRPr lang="x-none" sz="23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23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0279802"/>
                  </a:ext>
                </a:extLst>
              </a:tr>
              <a:tr h="16649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ผศ.นพ.ธนา  นิพิทสุขการ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รศ.พญ.นุชนารถ  บุญจึงมงคล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ผศ.นพ.อาทิตย์  เสมอเชื้อ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1376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รศ.นพ.ยอดยิ่ง  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ปัญจ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สวัสดิ์วงศ์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ผศ.พญ.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ปิ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ยะดา  บุญทรง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รศ.พญ.ปรางค์มาลี  ลือชารัศมี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589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ผศ.นพ.ศรีรัตน์  ชัยพฤกษ์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ผศ.พญ.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สหัท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  ไพบูลย์วรชาติ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อ.พญ.วรางคณา  ลาภพิเศษพันธุ์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560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รศ.นพ.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วรวุธ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ลาภพิเศษพันธุ์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รศ.นพ.สมชัย  วงษ์พันธ์กมล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อ.นพ.ภูริพงศ์  จันทิม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า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9857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ผศ.นพ.โชติ  นิสูง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รศ.พญ.อานันท์ชนก  ศฤงคารินกุล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อ.นพ.อิศร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า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พง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ษ์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เพียรงาน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892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ผศ.นพ.วิชัย  ชื่นจงกลกุล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รศ.ดร.นพ.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สุร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พง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ษ์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หล่อสมฤดี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อ.นพ.ภาณุ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วัฒน์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ลาภพิเศษพันธุ์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1868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รศ.นพ.ธนู  หินทอง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รศ.ดร.พญ.ตันหยง  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พานเมฆาภรณ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์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อ.พญ.ศรีสุลักษณ์  คะชา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794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ผศ.พญ.สร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ัตว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ดี  หล่อสมฤดี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อ.พญ.ปรารถนา  ดุจติ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ปิ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ยะ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877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รศ.พญ.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วริ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  สุข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ุ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ประการ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อ.พญ.ณัฐสุดา โพธ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ิ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กุล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1476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ผศ.ดร.นพ.ภาสกร  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สวั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สด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ิ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รักษ์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อ.พญ.ตาณทิพ จิรัฐติกาลสกุล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9444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รศ.พญ.ปฐมพร  ปิ่นอ่อน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อ.พญ.กรรณิการ์ สมิทธิเศรษฐ์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4727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ผศ.นพ.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กฤษ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ณ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์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ปัญจ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สวัสดิ์วงศ์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อ.พญ.กันธรากร อุ่นจิตติ</a:t>
                      </a:r>
                      <a:r>
                        <a:rPr lang="x-none" sz="23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065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ผศ.นพ.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</a:t>
                      </a:r>
                      <a:r>
                        <a:rPr lang="th-TH" sz="23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ษฐ</a:t>
                      </a:r>
                      <a:r>
                        <a:rPr lang="th-TH" sz="23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พงศ์  บุญศรี</a:t>
                      </a: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x-none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4402452"/>
                  </a:ext>
                </a:extLst>
              </a:tr>
            </a:tbl>
          </a:graphicData>
        </a:graphic>
      </p:graphicFrame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B642264F-FBAC-9646-89CB-7C66D1B6F6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516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วัตถุประสงค์กระบวนวิชา: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นักศึกษาสามารถ</a:t>
            </a:r>
            <a:endParaRPr lang="x-none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F58FED-05D2-2241-87FC-C78087A9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ประเมินและดูแลรักษาผู้ป่วยที่ไม่ซับซ้อนในระยะก่อน ระหว่าง และหลังฟื้นจากการระงับความรู้สึกสำหรับการผ่าตัดทั่วไป</a:t>
            </a:r>
          </a:p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อธิบายเภสัชวิทยาและการใช้ ยาสลบ ยาชา และยาอื่น ๆ ในทางวิสัญญี</a:t>
            </a:r>
          </a:p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อธิบายวิธีการระงับความรู้สึก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general anesthesia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spinal anesthesia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ในผู้ป่วยที่ไม่ซับซ้อน ซึ่งประกอบด้วย ข้อบ่งชี้ ข้อห้าม วิธีการ และภาวะแทรกซ้อน</a:t>
            </a:r>
          </a:p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ประเมินและใช้ยาเพื่อบำบัดอาการปวดตามพยาธิสภาพได้อย่างเหมาะสม</a:t>
            </a:r>
          </a:p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เรียนรู้วิธีปฏิบัติตนและปฏิบัติงานร่วมกับบุคลากรระดับต่าง ๆ</a:t>
            </a:r>
          </a:p>
          <a:p>
            <a:endParaRPr lang="x-none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28CFFE5-2CAE-B040-B9BB-DD256E2B2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3749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ช่วงขึ้นฝึกปฏิบัติงานที่ภาควิชา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2.5 </a:t>
            </a:r>
            <a:r>
              <a:rPr lang="th-TH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</a:t>
            </a:r>
            <a:endParaRPr lang="x-none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F58FED-05D2-2241-87FC-C78087A9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นักศึกษาจะต้องขึ้นปฏิบัติงานทุกวันตลอดกระบวนวิชาเป็นเวลา 2.5 สัปดาห์</a:t>
            </a:r>
          </a:p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นักศึกษาขึ้นปฏิบัติงานและสิ้นสุดการปฏิบัติงานตามวันเวลาดังนี้</a:t>
            </a:r>
          </a:p>
          <a:p>
            <a:pPr lvl="1"/>
            <a:r>
              <a:rPr lang="th-TH" sz="36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กลุ่มเลขคี่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ขึ้นปฏิบัติงาน</a:t>
            </a:r>
            <a:r>
              <a:rPr lang="th-TH" sz="3600" u="sng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วันจันทร์</a:t>
            </a:r>
            <a:r>
              <a:rPr lang="th-TH" sz="36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และสิ้นสุดการปฏิบัติงาน</a:t>
            </a:r>
            <a:r>
              <a:rPr lang="th-TH" sz="3600" u="sng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วันพุธ</a:t>
            </a:r>
          </a:p>
          <a:p>
            <a:pPr lvl="1"/>
            <a:r>
              <a:rPr lang="th-TH" sz="36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กลุ่มเลขคู่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ขึ้นปฏิบัติงาน</a:t>
            </a:r>
            <a:r>
              <a:rPr lang="th-TH" sz="3600" u="sng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วันพฤหัสบดี</a:t>
            </a:r>
            <a:r>
              <a:rPr lang="th-TH" sz="36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และสิ้นสุดการปฏิบัติงาน</a:t>
            </a:r>
            <a:r>
              <a:rPr lang="th-TH" sz="3600" u="sng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วันอาทิตย์</a:t>
            </a:r>
            <a:endParaRPr lang="en-US" sz="3600" u="sng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ลาป่วย ลากิจ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ของนักศึกษา ต้องส่งใบลาให้กับอาจารย์ประจำกลุ่มทุกครั้ง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28CFFE5-2CAE-B040-B9BB-DD256E2B2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CF1855-0586-5543-AFE6-24003ADA909A}"/>
              </a:ext>
            </a:extLst>
          </p:cNvPr>
          <p:cNvSpPr txBox="1"/>
          <p:nvPr/>
        </p:nvSpPr>
        <p:spPr>
          <a:xfrm>
            <a:off x="336550" y="6302050"/>
            <a:ext cx="115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(การปฏิบัติงานในและนอกเวลาราชการ)</a:t>
            </a:r>
            <a:endParaRPr lang="x-none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317530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374EFCF6-A1DE-7845-B2C9-E0A0DFD3C3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394931"/>
              </p:ext>
            </p:extLst>
          </p:nvPr>
        </p:nvGraphicFramePr>
        <p:xfrm>
          <a:off x="772887" y="54428"/>
          <a:ext cx="10678884" cy="67665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43594">
                  <a:extLst>
                    <a:ext uri="{9D8B030D-6E8A-4147-A177-3AD203B41FA5}">
                      <a16:colId xmlns:a16="http://schemas.microsoft.com/office/drawing/2014/main" xmlns="" val="4151806599"/>
                    </a:ext>
                  </a:extLst>
                </a:gridCol>
                <a:gridCol w="4198892">
                  <a:extLst>
                    <a:ext uri="{9D8B030D-6E8A-4147-A177-3AD203B41FA5}">
                      <a16:colId xmlns:a16="http://schemas.microsoft.com/office/drawing/2014/main" xmlns="" val="3014975689"/>
                    </a:ext>
                  </a:extLst>
                </a:gridCol>
                <a:gridCol w="2043470">
                  <a:extLst>
                    <a:ext uri="{9D8B030D-6E8A-4147-A177-3AD203B41FA5}">
                      <a16:colId xmlns:a16="http://schemas.microsoft.com/office/drawing/2014/main" xmlns="" val="2837007527"/>
                    </a:ext>
                  </a:extLst>
                </a:gridCol>
                <a:gridCol w="2043470">
                  <a:extLst>
                    <a:ext uri="{9D8B030D-6E8A-4147-A177-3AD203B41FA5}">
                      <a16:colId xmlns:a16="http://schemas.microsoft.com/office/drawing/2014/main" xmlns="" val="1716883810"/>
                    </a:ext>
                  </a:extLst>
                </a:gridCol>
                <a:gridCol w="1849458">
                  <a:extLst>
                    <a:ext uri="{9D8B030D-6E8A-4147-A177-3AD203B41FA5}">
                      <a16:colId xmlns:a16="http://schemas.microsoft.com/office/drawing/2014/main" xmlns="" val="2876835917"/>
                    </a:ext>
                  </a:extLst>
                </a:gridCol>
              </a:tblGrid>
              <a:tr h="257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ตารางฝึกปฏิบัติงาน: 2.5 สัปดาห์</a:t>
                      </a:r>
                      <a:endParaRPr lang="x-none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กลุ่มเลขคี่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กลุ่มเลขคู่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เวรนอกเวลา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extLst>
                  <a:ext uri="{0D108BD9-81ED-4DB2-BD59-A6C34878D82A}">
                    <a16:rowId xmlns:a16="http://schemas.microsoft.com/office/drawing/2014/main" xmlns="" val="2581714820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Orientation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(เช้า)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และปฏิบัติงานในห้องผ่าตัด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จันทร์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บ่าย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Airway)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พฤหัสบดี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บ่าย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Airway)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row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วันธรรมดา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เวรบ่าย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วันหยุด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เวรเช้า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 anchor="ctr"/>
                </a:tc>
                <a:extLst>
                  <a:ext uri="{0D108BD9-81ED-4DB2-BD59-A6C34878D82A}">
                    <a16:rowId xmlns:a16="http://schemas.microsoft.com/office/drawing/2014/main" xmlns="" val="15879916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ปฏิบัติงานในห้องผ่าตัด (เช้า)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Formative evaluation (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เย็น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อังคาร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บ่าย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IV)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ศุกร์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บ่าย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IV)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9930917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row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ปฏิบัติงานในห้องผ่าตัด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พุธ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accent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เสาร์</a:t>
                      </a:r>
                      <a:endParaRPr lang="x-none" sz="2000" dirty="0">
                        <a:solidFill>
                          <a:schemeClr val="accent6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1036599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พฤหัสบดี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บ่าย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LP)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accent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อาทิตย์</a:t>
                      </a:r>
                      <a:endParaRPr lang="x-none" sz="2000" dirty="0">
                        <a:solidFill>
                          <a:schemeClr val="accent6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1051829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ศุกร์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บ่าย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BLS)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จันทร์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บ่าย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LP)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705261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accent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เสาร์</a:t>
                      </a:r>
                      <a:endParaRPr lang="x-none" sz="2000" dirty="0">
                        <a:solidFill>
                          <a:schemeClr val="accent6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อังคาร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บ่าย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BLS)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538217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accent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อาทิตย์</a:t>
                      </a:r>
                      <a:endParaRPr lang="x-none" sz="2000" dirty="0">
                        <a:solidFill>
                          <a:schemeClr val="accent6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พุธ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5023423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จันทร์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พฤหัสบดี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2758874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อังคาร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ศุกร์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3448956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พุธ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accent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เสาร์</a:t>
                      </a:r>
                      <a:endParaRPr lang="x-none" sz="2000" dirty="0">
                        <a:solidFill>
                          <a:schemeClr val="accent6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1417115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พฤหัสบดี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accent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อาทิตย์</a:t>
                      </a:r>
                      <a:endParaRPr lang="x-none" sz="2000" dirty="0">
                        <a:solidFill>
                          <a:schemeClr val="accent6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8130656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ศุกร์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จันทร์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2015378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accent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เสาร์</a:t>
                      </a:r>
                      <a:endParaRPr lang="x-none" sz="2000" dirty="0">
                        <a:solidFill>
                          <a:schemeClr val="accent6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อังคาร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9444869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accent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อาทิตย์</a:t>
                      </a:r>
                      <a:endParaRPr lang="x-none" sz="2000" dirty="0">
                        <a:solidFill>
                          <a:schemeClr val="accent6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พุธ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0915109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จันทร์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พฤหัสบดี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ไม่มีเวรนอกเวลา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 anchor="ctr"/>
                </a:tc>
                <a:extLst>
                  <a:ext uri="{0D108BD9-81ED-4DB2-BD59-A6C34878D82A}">
                    <a16:rowId xmlns:a16="http://schemas.microsoft.com/office/drawing/2014/main" xmlns="" val="1394371717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สอบลงกอง</a:t>
                      </a:r>
                      <a:endParaRPr lang="x-none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อังคาร</a:t>
                      </a:r>
                      <a:endParaRPr lang="x-none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ศุกร์</a:t>
                      </a:r>
                      <a:endParaRPr lang="x-none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9077509"/>
                  </a:ext>
                </a:extLst>
              </a:tr>
              <a:tr h="430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ปฏิบัติงานในห้องผ่าตัด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พุธเช้า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พุธเช้า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ส่งรายงาน ไม่เกิน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16.00</a:t>
                      </a: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น.</a:t>
                      </a:r>
                      <a:endParaRPr lang="x-none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accent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เสาร์</a:t>
                      </a:r>
                      <a:endParaRPr lang="x-none" sz="2000" dirty="0">
                        <a:solidFill>
                          <a:schemeClr val="accent6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1254305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พฤหัสบดี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accent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อาทิตย์</a:t>
                      </a:r>
                      <a:endParaRPr lang="x-none" sz="2000" dirty="0">
                        <a:solidFill>
                          <a:schemeClr val="accent6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6982008"/>
                  </a:ext>
                </a:extLst>
              </a:tr>
              <a:tr h="449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ศุกร์</a:t>
                      </a:r>
                      <a:endParaRPr lang="x-none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จันทร์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ส่งรายงาน ไม่เกิน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7.45 </a:t>
                      </a: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  <a:endParaRPr lang="x-none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035" marR="51035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2693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84900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ช่วงขึ้นฝึกปฏิบัติงานที่ภาควิชา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2.5 </a:t>
            </a:r>
            <a:r>
              <a:rPr lang="th-TH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</a:t>
            </a:r>
            <a:endParaRPr lang="x-none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F58FED-05D2-2241-87FC-C78087A9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14" y="1929524"/>
            <a:ext cx="10765972" cy="4251960"/>
          </a:xfrm>
        </p:spPr>
        <p:txBody>
          <a:bodyPr>
            <a:normAutofit fontScale="92500" lnSpcReduction="10000"/>
          </a:bodyPr>
          <a:lstStyle/>
          <a:p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นักศึกษาสามารถเข้าดูสื่อการสอนออนไลน์ เอกสารประกอบการเรียน และทำ </a:t>
            </a:r>
            <a:r>
              <a:rPr lang="en-US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formative evaluation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ผ่านทาง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https://elearning.cmu.ac.th/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โดยเลือกกระบวนวิชา </a:t>
            </a:r>
            <a:r>
              <a:rPr lang="en-US" sz="32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Anesthesiology for Medical Students (1/64)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นักศึกษาทบทวนความรู้ก่อนขึ้นปฏิบัติงานโดยศึกษาสื่อการสอนออนไลน์ด้วยตัวเอง 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แต่ละหัวข้อบรรยายในสื่อการสอนออนไลน์มี </a:t>
            </a:r>
            <a:r>
              <a:rPr lang="en-US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tracking 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ข้อมูลให้นักศึกษาและอาจารย์ทราบว่านักศึกษาเข้าเรียนหัวข้อใดแล้วหรือยังไม่เข้าเรียนหัวข้อใดบ้าง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นักศึกษาทำ </a:t>
            </a:r>
            <a:r>
              <a:rPr lang="en-US" sz="32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formative evaluation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(30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นาที)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ในวันที่ 2 ที่ขึ้นปฏิบัติงาน: ในช่วงเวลา 16:00-20.00น.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เพื่อเป็นการประเมินตัวเองและเตรียมความพร้อมก่อนการวัดผลจริง (คะแนนไม่นำมาตัดเกรด)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28CFFE5-2CAE-B040-B9BB-DD256E2B2E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CF1855-0586-5543-AFE6-24003ADA909A}"/>
              </a:ext>
            </a:extLst>
          </p:cNvPr>
          <p:cNvSpPr txBox="1"/>
          <p:nvPr/>
        </p:nvSpPr>
        <p:spPr>
          <a:xfrm>
            <a:off x="336550" y="6302050"/>
            <a:ext cx="115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(การปฏิบัติงานในและนอกเวลาราชการ)</a:t>
            </a:r>
            <a:endParaRPr lang="x-none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195584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หัวข้อสอนบรรยายและอาจารย์ผู้สอน</a:t>
            </a:r>
            <a:endParaRPr lang="x-none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28CFFE5-2CAE-B040-B9BB-DD256E2B2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xmlns="" id="{10132EC6-010D-7447-AA46-8F3D4B1C0F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60814"/>
              </p:ext>
            </p:extLst>
          </p:nvPr>
        </p:nvGraphicFramePr>
        <p:xfrm>
          <a:off x="838198" y="1929524"/>
          <a:ext cx="10515599" cy="46939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16282">
                  <a:extLst>
                    <a:ext uri="{9D8B030D-6E8A-4147-A177-3AD203B41FA5}">
                      <a16:colId xmlns:a16="http://schemas.microsoft.com/office/drawing/2014/main" xmlns="" val="184564778"/>
                    </a:ext>
                  </a:extLst>
                </a:gridCol>
                <a:gridCol w="5234940">
                  <a:extLst>
                    <a:ext uri="{9D8B030D-6E8A-4147-A177-3AD203B41FA5}">
                      <a16:colId xmlns:a16="http://schemas.microsoft.com/office/drawing/2014/main" xmlns="" val="1707145116"/>
                    </a:ext>
                  </a:extLst>
                </a:gridCol>
                <a:gridCol w="4564377">
                  <a:extLst>
                    <a:ext uri="{9D8B030D-6E8A-4147-A177-3AD203B41FA5}">
                      <a16:colId xmlns:a16="http://schemas.microsoft.com/office/drawing/2014/main" xmlns="" val="1558877407"/>
                    </a:ext>
                  </a:extLst>
                </a:gridCol>
              </a:tblGrid>
              <a:tr h="4148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หัวข้อสอนบรรยาย</a:t>
                      </a:r>
                      <a:endParaRPr lang="x-none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อาจารย์ผู้สอน</a:t>
                      </a:r>
                      <a:endParaRPr lang="x-none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48541933"/>
                  </a:ext>
                </a:extLst>
              </a:tr>
              <a:tr h="414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endParaRPr lang="x-none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Preanesthetic evaluation and premedication</a:t>
                      </a:r>
                      <a:endParaRPr lang="x-none" sz="24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อ.สร</a:t>
                      </a:r>
                      <a:r>
                        <a:rPr lang="th-TH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ัต</a:t>
                      </a: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วดี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/ </a:t>
                      </a: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อ.กันธรากร</a:t>
                      </a:r>
                      <a:endParaRPr lang="x-non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88512008"/>
                  </a:ext>
                </a:extLst>
              </a:tr>
              <a:tr h="414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endParaRPr lang="x-none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Airway management</a:t>
                      </a:r>
                      <a:endParaRPr lang="x-none" sz="24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อ.ยอดยิ่ง 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/ </a:t>
                      </a:r>
                      <a:r>
                        <a:rPr lang="th-TH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อ.ภูริพงศ์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/ </a:t>
                      </a:r>
                      <a:r>
                        <a:rPr lang="th-TH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อ.ศรีสุลักษณ์</a:t>
                      </a:r>
                      <a:endParaRPr lang="x-non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2586787"/>
                  </a:ext>
                </a:extLst>
              </a:tr>
              <a:tr h="414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endParaRPr lang="x-none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Concepts of anesthetic medications</a:t>
                      </a:r>
                      <a:endParaRPr lang="x-none" sz="24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อ.สมชัย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/ </a:t>
                      </a:r>
                      <a:r>
                        <a:rPr lang="th-TH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อ.ตาณทิพ</a:t>
                      </a:r>
                      <a:endParaRPr lang="x-non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21086395"/>
                  </a:ext>
                </a:extLst>
              </a:tr>
              <a:tr h="414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  <a:endParaRPr lang="x-none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General anesthesia and complications </a:t>
                      </a:r>
                      <a:endParaRPr lang="x-none" sz="24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อ.อานันท์ชนก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/ </a:t>
                      </a:r>
                      <a:r>
                        <a:rPr lang="th-TH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อ.ปฐมพร</a:t>
                      </a:r>
                      <a:endParaRPr lang="x-non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01635537"/>
                  </a:ext>
                </a:extLst>
              </a:tr>
              <a:tr h="414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</a:t>
                      </a:r>
                      <a:endParaRPr lang="x-none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Regional anesthesia and local anesthetics</a:t>
                      </a:r>
                      <a:endParaRPr lang="x-none" sz="24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อ.ปรางค์มาลี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/ </a:t>
                      </a:r>
                      <a:r>
                        <a:rPr lang="th-TH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อ.วรางคณา</a:t>
                      </a:r>
                      <a:endParaRPr lang="x-non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29476803"/>
                  </a:ext>
                </a:extLst>
              </a:tr>
              <a:tr h="414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</a:t>
                      </a:r>
                      <a:endParaRPr lang="x-none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Monitoring and oxygen therapy</a:t>
                      </a:r>
                      <a:endParaRPr lang="x-none" sz="24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อ.สุรพงษ์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/ </a:t>
                      </a:r>
                      <a:r>
                        <a:rPr lang="th-TH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อ.อาทิตย์</a:t>
                      </a:r>
                      <a:endParaRPr lang="x-non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77063562"/>
                  </a:ext>
                </a:extLst>
              </a:tr>
              <a:tr h="414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</a:t>
                      </a:r>
                      <a:endParaRPr lang="x-none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Perioperative fluid and blood management </a:t>
                      </a:r>
                      <a:endParaRPr lang="x-none" sz="24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</a:t>
                      </a:r>
                      <a:r>
                        <a:rPr lang="th-TH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</a:t>
                      </a: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ศร</a:t>
                      </a:r>
                      <a:r>
                        <a:rPr lang="th-TH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ษฐ</a:t>
                      </a: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พงศ์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/ </a:t>
                      </a: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อ.ภา</a:t>
                      </a:r>
                      <a:r>
                        <a:rPr lang="th-TH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นุวัฒน์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/ </a:t>
                      </a: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อ.อานนท์</a:t>
                      </a:r>
                      <a:endParaRPr lang="x-non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3307204"/>
                  </a:ext>
                </a:extLst>
              </a:tr>
              <a:tr h="414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</a:t>
                      </a:r>
                      <a:endParaRPr lang="x-none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Postoperative pain management</a:t>
                      </a:r>
                      <a:endParaRPr lang="x-none" sz="24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93545" algn="r"/>
                        </a:tabLst>
                      </a:pP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</a:t>
                      </a:r>
                      <a:r>
                        <a:rPr lang="th-TH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ปิ</a:t>
                      </a: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ยะดา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/ </a:t>
                      </a: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อ.ภาสกร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/ </a:t>
                      </a: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อ.อิศร</a:t>
                      </a:r>
                      <a:r>
                        <a:rPr lang="th-TH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า</a:t>
                      </a: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พง</a:t>
                      </a:r>
                      <a:r>
                        <a:rPr lang="th-TH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ษ์</a:t>
                      </a:r>
                      <a:endParaRPr lang="x-non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82771506"/>
                  </a:ext>
                </a:extLst>
              </a:tr>
              <a:tr h="414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</a:t>
                      </a:r>
                      <a:endParaRPr lang="x-none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Postanesthetic care</a:t>
                      </a:r>
                      <a:endParaRPr lang="x-none" sz="24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อ.นุชนารถ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/ </a:t>
                      </a: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</a:t>
                      </a:r>
                      <a:r>
                        <a:rPr lang="th-TH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วริ</a:t>
                      </a: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ยา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/ </a:t>
                      </a: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</a:t>
                      </a:r>
                      <a:r>
                        <a:rPr lang="th-TH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พัฐสุ</a:t>
                      </a: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ดา</a:t>
                      </a:r>
                      <a:endParaRPr lang="x-non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63345846"/>
                  </a:ext>
                </a:extLst>
              </a:tr>
              <a:tr h="414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</a:t>
                      </a:r>
                      <a:endParaRPr lang="x-none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Basic life support</a:t>
                      </a:r>
                      <a:endParaRPr lang="x-none" sz="24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อ.ตันหยง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/ </a:t>
                      </a: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</a:t>
                      </a:r>
                      <a:r>
                        <a:rPr lang="th-TH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กฤษ</a:t>
                      </a: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ณ</a:t>
                      </a:r>
                      <a:r>
                        <a:rPr lang="th-TH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์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/ </a:t>
                      </a: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อ.ศมน</a:t>
                      </a:r>
                      <a:endParaRPr lang="x-non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76354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32760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0EBC-5364-074B-A685-9E35543C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ช่วงขึ้นฝึกปฏิบัติงานที่ภาควิชา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2.5 </a:t>
            </a:r>
            <a:r>
              <a:rPr lang="th-TH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</a:t>
            </a:r>
            <a:endParaRPr lang="x-none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F58FED-05D2-2241-87FC-C78087A9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2" y="2050090"/>
            <a:ext cx="11647715" cy="4251960"/>
          </a:xfrm>
        </p:spPr>
        <p:txBody>
          <a:bodyPr>
            <a:normAutofit/>
          </a:bodyPr>
          <a:lstStyle/>
          <a:p>
            <a:pPr lvl="0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ปฏิบัติงานในห้องผ่าตัด ร่วมกับอาจารย์และแพทย์ประจำบ้านวิสัญญี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07.30 – 15.30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</a:t>
            </a:r>
            <a:endParaRPr lang="x-none" sz="3200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นักศึกษาไป </a:t>
            </a:r>
            <a:r>
              <a:rPr lang="en-US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Pre-anesthetic round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กับแพทย์ประจำบ้านวิสัญญีหรือด้วยตัวเอง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15.30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น.เป็นต้นไป</a:t>
            </a:r>
            <a:endParaRPr lang="x-none" sz="3200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ฝึกทักษะ </a:t>
            </a:r>
            <a:r>
              <a:rPr lang="en-US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หัตถการ</a:t>
            </a:r>
            <a:r>
              <a:rPr lang="en-US" sz="3200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(manual skills)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ได้แก่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peripheral intravenous catheter, airway management, lumbar puncture, basic life support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ที่ศูนย์ฝึกหัตถการ ชั้น 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อาคารราชนครินทร์ เวลา </a:t>
            </a:r>
            <a:r>
              <a:rPr lang="en-US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13.00-16.00</a:t>
            </a:r>
            <a:r>
              <a:rPr lang="th-TH" sz="3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 ในวันที่มีตารางเรียนตามที่ภาควิชากำหนด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อาจารย์สอนหัตถการเวลา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13.00-14.30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 หลังจากนั้นนักศึกษาสามารถฝึกทักษะกับหุ่นได้ด้วยตัวเอง เวลา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14.30-16.00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x-none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28CFFE5-2CAE-B040-B9BB-DD256E2B2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540" y="126289"/>
            <a:ext cx="1572260" cy="1564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CF1855-0586-5543-AFE6-24003ADA909A}"/>
              </a:ext>
            </a:extLst>
          </p:cNvPr>
          <p:cNvSpPr txBox="1"/>
          <p:nvPr/>
        </p:nvSpPr>
        <p:spPr>
          <a:xfrm>
            <a:off x="336550" y="6302050"/>
            <a:ext cx="115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(การปฏิบัติงานในเวลาราชการ)</a:t>
            </a:r>
            <a:endParaRPr lang="x-none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322872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41242D"/>
      </a:dk2>
      <a:lt2>
        <a:srgbClr val="E4E2E8"/>
      </a:lt2>
      <a:accent1>
        <a:srgbClr val="9AA57D"/>
      </a:accent1>
      <a:accent2>
        <a:srgbClr val="A9A274"/>
      </a:accent2>
      <a:accent3>
        <a:srgbClr val="BB9B82"/>
      </a:accent3>
      <a:accent4>
        <a:srgbClr val="BA807F"/>
      </a:accent4>
      <a:accent5>
        <a:srgbClr val="C491A5"/>
      </a:accent5>
      <a:accent6>
        <a:srgbClr val="BA7FAE"/>
      </a:accent6>
      <a:hlink>
        <a:srgbClr val="7F6CB0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2604</Words>
  <Application>Microsoft Office PowerPoint</Application>
  <PresentationFormat>กำหนดเอง</PresentationFormat>
  <Paragraphs>335</Paragraphs>
  <Slides>28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30" baseType="lpstr">
      <vt:lpstr>SketchyVTI</vt:lpstr>
      <vt:lpstr>BrushVTI</vt:lpstr>
      <vt:lpstr>Orientation to “Anesthesia for medical students”</vt:lpstr>
      <vt:lpstr>สมุดคู่มือนักศึกษา: Download ได้จาก CMU online </vt:lpstr>
      <vt:lpstr>อาจารย์ภาควิชาวิสัญญีวิทยา มช.</vt:lpstr>
      <vt:lpstr>วัตถุประสงค์กระบวนวิชา: นักศึกษาสามารถ</vt:lpstr>
      <vt:lpstr>ช่วงขึ้นฝึกปฏิบัติงานที่ภาควิชา: 2.5 สัปดาห์</vt:lpstr>
      <vt:lpstr>งานนำเสนอ PowerPoint</vt:lpstr>
      <vt:lpstr>ช่วงขึ้นฝึกปฏิบัติงานที่ภาควิชา: 2.5 สัปดาห์</vt:lpstr>
      <vt:lpstr>หัวข้อสอนบรรยายและอาจารย์ผู้สอน</vt:lpstr>
      <vt:lpstr>ช่วงขึ้นฝึกปฏิบัติงานที่ภาควิชา: 2.5 สัปดาห์</vt:lpstr>
      <vt:lpstr>ช่วงขึ้นฝึกปฏิบัติงานที่ภาควิชา: 2.5 สัปดาห์</vt:lpstr>
      <vt:lpstr>ช่วงขึ้นฝึกปฏิบัติงานที่ภาควิชา: 2.5 สัปดาห์</vt:lpstr>
      <vt:lpstr>ช่วงขึ้นฝึกปฏิบัติงานที่ภาควิชา: 2.5 สัปดาห์</vt:lpstr>
      <vt:lpstr>ช่วงขึ้นฝึกปฏิบัติงานที่ภาควิชา: 2.5 สัปดาห์</vt:lpstr>
      <vt:lpstr>ช่วงขึ้นฝึกปฏิบัติงานที่ภาควิชา: 2.5 สัปดาห์</vt:lpstr>
      <vt:lpstr>ช่วงขึ้นฝึกปฏิบัติงานที่ภาควิชา: 2.5 สัปดาห์</vt:lpstr>
      <vt:lpstr>ช่วงขึ้นฝึกปฏิบัติงานที่ภาควิชา: 2.5 สัปดาห์</vt:lpstr>
      <vt:lpstr>ช่วงขึ้นฝึกปฏิบัติงานที่ภาควิชา: 2.5 สัปดาห์</vt:lpstr>
      <vt:lpstr>ช่วงขึ้นฝึกปฏิบัติงานที่ภาควิชา: 2.5 สัปดาห์</vt:lpstr>
      <vt:lpstr>รายงาน  General Anesthesia</vt:lpstr>
      <vt:lpstr>รายงาน  General Anesthesia</vt:lpstr>
      <vt:lpstr>สื่อการเรียนรู้</vt:lpstr>
      <vt:lpstr>เมื่อจบหลักสูตรวิสัญญีวิทยา</vt:lpstr>
      <vt:lpstr>การวัดและประเมินผล</vt:lpstr>
      <vt:lpstr>คะแนนการปฏิบัติงานในและนอกเวลาราชการ</vt:lpstr>
      <vt:lpstr>การสอบลงกอง (ตามวันที่ภาควิชากำหนด)</vt:lpstr>
      <vt:lpstr>ประเมินกระบวนวิชา 309501</vt:lpstr>
      <vt:lpstr>เอกสารที่ต้องส่งห้องภาคฯ ตอนสิ้นสุดกระบวนวิชา</vt:lpstr>
      <vt:lpstr>Orientation to “Anesthesia for medical students”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to “Anesthesia for medical students”</dc:title>
  <dc:creator>PRANGMALEE LEURCHARUSMEE</dc:creator>
  <cp:lastModifiedBy>host1</cp:lastModifiedBy>
  <cp:revision>31</cp:revision>
  <cp:lastPrinted>2020-05-12T07:19:57Z</cp:lastPrinted>
  <dcterms:created xsi:type="dcterms:W3CDTF">2020-04-28T08:48:20Z</dcterms:created>
  <dcterms:modified xsi:type="dcterms:W3CDTF">2021-07-15T00:24:10Z</dcterms:modified>
</cp:coreProperties>
</file>